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Lst>
  <p:sldSz cy="5143500" cx="9144000"/>
  <p:notesSz cx="6858000" cy="9144000"/>
  <p:embeddedFontLst>
    <p:embeddedFont>
      <p:font typeface="Average"/>
      <p:regular r:id="rId33"/>
    </p:embeddedFont>
    <p:embeddedFont>
      <p:font typeface="Oswald"/>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Average-regular.fntdata"/><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rrl.org/news/amateur-radio-volunteers-at-the-ready-for-california-fire-duty" TargetMode="External"/><Relationship Id="rId3" Type="http://schemas.openxmlformats.org/officeDocument/2006/relationships/hyperlink" Target="https://www.eham.net/article/42234" TargetMode="External"/><Relationship Id="rId4" Type="http://schemas.openxmlformats.org/officeDocument/2006/relationships/hyperlink" Target="https://arrleb.org/index.php/speaker/show_speaker/35"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52a134f0ce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g352a134f0ce_1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54a366e58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354a366e586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6f6155eba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Hams provided comms support for the Red Cross Disaster Operations Center (DOC), Cal Office of Emergency Services, and mountain shelters.</a:t>
            </a:r>
            <a:endParaRPr/>
          </a:p>
          <a:p>
            <a:pPr indent="0" lvl="0" marL="0" rtl="0" algn="l">
              <a:spcBef>
                <a:spcPts val="0"/>
              </a:spcBef>
              <a:spcAft>
                <a:spcPts val="0"/>
              </a:spcAft>
              <a:buNone/>
            </a:pPr>
            <a:r>
              <a:rPr lang="en-US"/>
              <a:t>References:</a:t>
            </a:r>
            <a:endParaRPr/>
          </a:p>
          <a:p>
            <a:pPr indent="0" lvl="0" marL="0" rtl="0" algn="l">
              <a:spcBef>
                <a:spcPts val="0"/>
              </a:spcBef>
              <a:spcAft>
                <a:spcPts val="0"/>
              </a:spcAft>
              <a:buNone/>
            </a:pPr>
            <a:r>
              <a:rPr lang="en-US" u="sng">
                <a:solidFill>
                  <a:schemeClr val="hlink"/>
                </a:solidFill>
                <a:hlinkClick r:id="rId2"/>
              </a:rPr>
              <a:t>https://www.arrl.org/news/amateur-radio-volunteers-at-the-ready-for-california-fire-duty</a:t>
            </a:r>
            <a:endParaRPr/>
          </a:p>
          <a:p>
            <a:pPr indent="0" lvl="0" marL="0" rtl="0" algn="l">
              <a:spcBef>
                <a:spcPts val="0"/>
              </a:spcBef>
              <a:spcAft>
                <a:spcPts val="0"/>
              </a:spcAft>
              <a:buNone/>
            </a:pPr>
            <a:r>
              <a:rPr lang="en-US" u="sng">
                <a:solidFill>
                  <a:schemeClr val="hlink"/>
                </a:solidFill>
                <a:hlinkClick r:id="rId3"/>
              </a:rPr>
              <a:t>https://www.eham.net/article/42234</a:t>
            </a:r>
            <a:endParaRPr/>
          </a:p>
          <a:p>
            <a:pPr indent="0" lvl="0" marL="0" rtl="0" algn="just">
              <a:spcBef>
                <a:spcPts val="0"/>
              </a:spcBef>
              <a:spcAft>
                <a:spcPts val="0"/>
              </a:spcAft>
              <a:buNone/>
            </a:pPr>
            <a:r>
              <a:rPr lang="en-US" u="sng">
                <a:solidFill>
                  <a:schemeClr val="hlink"/>
                </a:solidFill>
                <a:hlinkClick r:id="rId4"/>
              </a:rPr>
              <a:t>https://arrleb.org/index.php/speaker/show_speaker/35</a:t>
            </a:r>
            <a:r>
              <a:rPr lang="en-US"/>
              <a:t> (see links)</a:t>
            </a:r>
            <a:endParaRPr/>
          </a:p>
        </p:txBody>
      </p:sp>
      <p:sp>
        <p:nvSpPr>
          <p:cNvPr id="80" name="Google Shape;80;g36f6155eba2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e9a25e7fa4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Try to draw out as many answers as possible:</a:t>
            </a:r>
            <a:endParaRPr/>
          </a:p>
          <a:p>
            <a:pPr indent="-298450" lvl="0" marL="457200" rtl="0" algn="l">
              <a:spcBef>
                <a:spcPts val="0"/>
              </a:spcBef>
              <a:spcAft>
                <a:spcPts val="0"/>
              </a:spcAft>
              <a:buSzPts val="1100"/>
              <a:buChar char="●"/>
            </a:pPr>
            <a:r>
              <a:rPr lang="en-US"/>
              <a:t>People probably don’t just want to talk to immediate family members, but potentially older parents or grown children with their own families, etc.</a:t>
            </a:r>
            <a:endParaRPr/>
          </a:p>
          <a:p>
            <a:pPr indent="-298450" lvl="0" marL="457200" rtl="0" algn="l">
              <a:spcBef>
                <a:spcPts val="0"/>
              </a:spcBef>
              <a:spcAft>
                <a:spcPts val="0"/>
              </a:spcAft>
              <a:buSzPts val="1100"/>
              <a:buChar char="●"/>
            </a:pPr>
            <a:r>
              <a:rPr lang="en-US"/>
              <a:t>For distance, people probably want to reach people in the same city or county, but probably in the next big city or town over, where they may commute to work every day.</a:t>
            </a:r>
            <a:endParaRPr/>
          </a:p>
        </p:txBody>
      </p:sp>
      <p:sp>
        <p:nvSpPr>
          <p:cNvPr id="87" name="Google Shape;87;g3e9a25e7fa4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e9a25e7fa4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a:t>
            </a:r>
            <a:r>
              <a:rPr lang="en-US"/>
              <a:t>people look confused or intimidated, you can warn them that this is the most technical slide in the presentation.</a:t>
            </a:r>
            <a:endParaRPr/>
          </a:p>
          <a:p>
            <a:pPr indent="-298450" lvl="0" marL="457200" rtl="0" algn="l">
              <a:spcBef>
                <a:spcPts val="0"/>
              </a:spcBef>
              <a:spcAft>
                <a:spcPts val="0"/>
              </a:spcAft>
              <a:buSzPts val="1100"/>
              <a:buChar char="●"/>
            </a:pPr>
            <a:r>
              <a:rPr lang="en-US"/>
              <a:t>Having said that, there’s usually one person who really needs a slightly deeper dive into the science, and this slide is for them.</a:t>
            </a:r>
            <a:endParaRPr/>
          </a:p>
        </p:txBody>
      </p:sp>
      <p:sp>
        <p:nvSpPr>
          <p:cNvPr id="94" name="Google Shape;94;g3e9a25e7fa4_0_1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e9a25e7fa4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anyone asks, GMRS channels are either 12.5kHz or 25kHz. Ham UHF/VHF is usually 10kHz or 15kHz.</a:t>
            </a:r>
            <a:endParaRPr/>
          </a:p>
        </p:txBody>
      </p:sp>
      <p:sp>
        <p:nvSpPr>
          <p:cNvPr id="100" name="Google Shape;100;g3e9a25e7fa4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e9a25e7fa4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g3e9a25e7fa4_0_19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e9a25e7fa4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3e9a25e7fa4_0_2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e9a25e7fa4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e9a25e7fa4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What to practice: </a:t>
            </a:r>
            <a:endParaRPr/>
          </a:p>
          <a:p>
            <a:pPr indent="0" lvl="0" marL="0" rtl="0" algn="l">
              <a:spcBef>
                <a:spcPts val="0"/>
              </a:spcBef>
              <a:spcAft>
                <a:spcPts val="0"/>
              </a:spcAft>
              <a:buNone/>
            </a:pPr>
            <a:r>
              <a:rPr lang="en-US"/>
              <a:t>* Programming frequencies into a Ham radio	* Scanning channels (GMRS) or frequencies (Ham)</a:t>
            </a:r>
            <a:endParaRPr/>
          </a:p>
          <a:p>
            <a:pPr indent="0" lvl="0" marL="0" rtl="0" algn="l">
              <a:spcBef>
                <a:spcPts val="0"/>
              </a:spcBef>
              <a:spcAft>
                <a:spcPts val="0"/>
              </a:spcAft>
              <a:buNone/>
            </a:pPr>
            <a:r>
              <a:rPr lang="en-US"/>
              <a:t>* Talking to people	* Hitting repeaters	* Reaching specific individuals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e9a25e7fa4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e9a25e7fa4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This is the place to explain how line of sight works with radios.</a:t>
            </a:r>
            <a:endParaRPr/>
          </a:p>
          <a:p>
            <a:pPr indent="0" lvl="0" marL="0" rtl="0" algn="l">
              <a:spcBef>
                <a:spcPts val="0"/>
              </a:spcBef>
              <a:spcAft>
                <a:spcPts val="0"/>
              </a:spcAft>
              <a:buNone/>
            </a:pPr>
            <a:r>
              <a:rPr lang="en-US"/>
              <a:t>I am deliberately not mentioning atmospheric </a:t>
            </a:r>
            <a:r>
              <a:rPr lang="en-US"/>
              <a:t>propagation</a:t>
            </a:r>
            <a:r>
              <a:rPr lang="en-US"/>
              <a:t> here. (This goes with the disclaimer at the </a:t>
            </a:r>
            <a:r>
              <a:rPr lang="en-US"/>
              <a:t>beginning</a:t>
            </a:r>
            <a:r>
              <a:rPr lang="en-US"/>
              <a:t> that this presentation is simplified!)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e9a25e7fa4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people ask, you can mention the calling frequencies for UHF and VHF amateur radio.</a:t>
            </a:r>
            <a:endParaRPr/>
          </a:p>
          <a:p>
            <a:pPr indent="-298450" lvl="0" marL="457200" rtl="0" algn="l">
              <a:spcBef>
                <a:spcPts val="0"/>
              </a:spcBef>
              <a:spcAft>
                <a:spcPts val="0"/>
              </a:spcAft>
              <a:buSzPts val="1100"/>
              <a:buChar char="●"/>
            </a:pPr>
            <a:r>
              <a:rPr lang="en-US"/>
              <a:t>Some cities or counties also have GMRS </a:t>
            </a:r>
            <a:r>
              <a:rPr lang="en-US"/>
              <a:t>calling</a:t>
            </a:r>
            <a:r>
              <a:rPr lang="en-US"/>
              <a:t> channels for </a:t>
            </a:r>
            <a:r>
              <a:rPr lang="en-US"/>
              <a:t>emergencies</a:t>
            </a:r>
            <a:r>
              <a:rPr lang="en-US"/>
              <a:t>. (i.e. channel 22)</a:t>
            </a:r>
            <a:endParaRPr/>
          </a:p>
        </p:txBody>
      </p:sp>
      <p:sp>
        <p:nvSpPr>
          <p:cNvPr id="141" name="Google Shape;141;g3e9a25e7fa4_0_4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e9a25e7fa4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e9a25e7fa4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To not overwhelm participants, there’s a lot I’m deliberately omitting here, like control tones.</a:t>
            </a:r>
            <a:endParaRPr/>
          </a:p>
          <a:p>
            <a:pPr indent="0" lvl="0" marL="0" rtl="0" algn="l">
              <a:spcBef>
                <a:spcPts val="0"/>
              </a:spcBef>
              <a:spcAft>
                <a:spcPts val="0"/>
              </a:spcAft>
              <a:buNone/>
            </a:pPr>
            <a:r>
              <a:rPr lang="en-US"/>
              <a:t>Mention that online repeater lists can be inaccurate, and the only way to know is to test yourself. This is why practice is important!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e9a25e7fa4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e9a25e7fa4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e9a25e7fa4_0_6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e9a25e7fa4_0_6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If anyone asks, this $35 fee is in addition to the $35 fee you may have already paid for a GMRS license.</a:t>
            </a:r>
            <a:endParaRPr/>
          </a:p>
          <a:p>
            <a:pPr indent="0" lvl="0" marL="0" rtl="0" algn="l">
              <a:spcBef>
                <a:spcPts val="0"/>
              </a:spcBef>
              <a:spcAft>
                <a:spcPts val="0"/>
              </a:spcAft>
              <a:buNone/>
            </a:pPr>
            <a:r>
              <a:rPr lang="en-US"/>
              <a:t>The picture in the top right is a real question from the current Ham radio exam pool.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e9a25e7fa4_0_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e9a25e7fa4_0_6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Make clear that it is not illegal or even in bad faith to use an alternate mailing address.</a:t>
            </a:r>
            <a:endParaRPr/>
          </a:p>
          <a:p>
            <a:pPr indent="-298450" lvl="0" marL="457200" rtl="0" algn="l">
              <a:spcBef>
                <a:spcPts val="0"/>
              </a:spcBef>
              <a:spcAft>
                <a:spcPts val="0"/>
              </a:spcAft>
              <a:buSzPts val="1100"/>
              <a:buChar char="●"/>
            </a:pPr>
            <a:r>
              <a:rPr lang="en-US"/>
              <a:t>The only practical requirement for the address is that the FCC can reach you there – like with a warning or citation!</a:t>
            </a:r>
            <a:endParaRPr/>
          </a:p>
          <a:p>
            <a:pPr indent="-298450" lvl="0" marL="457200" rtl="0" algn="l">
              <a:spcBef>
                <a:spcPts val="0"/>
              </a:spcBef>
              <a:spcAft>
                <a:spcPts val="0"/>
              </a:spcAft>
              <a:buSzPts val="1100"/>
              <a:buChar char="●"/>
            </a:pPr>
            <a:r>
              <a:rPr lang="en-US"/>
              <a:t>In practice, most FCC communications with you will happen via email.</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e9a25e7fa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e9a25e7fa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If people ask, explain that Hams will often look up your callsign when you transmit, so they’ll know if you’re using a fake/made up callsign.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2a134f0ce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g352a134f0ce_1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e9a25e7fa4_0_8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e9a25e7fa4_0_8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e9a25e7fa4_0_8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e9a25e7fa4_0_8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e9a25e7fa4_0_9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e9a25e7fa4_0_9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52a134f0ce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You can explain nets and emcomms here, time and interest permitting.</a:t>
            </a:r>
            <a:endParaRPr/>
          </a:p>
        </p:txBody>
      </p:sp>
      <p:sp>
        <p:nvSpPr>
          <p:cNvPr id="211" name="Google Shape;211;g352a134f0ce_1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51d6a8ab0e_0_3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g351d6a8ab0e_0_34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e9a25e7fa4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g3e9a25e7fa4_0_9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e9a25e7fa4_0_1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e9a25e7fa4_0_10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3c1fde51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353c1fde510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Clr>
                <a:srgbClr val="FFFFFF"/>
              </a:buClr>
              <a:buSzPts val="4800"/>
              <a:buNone/>
              <a:defRPr sz="4800">
                <a:solidFill>
                  <a:srgbClr val="FFFFFF"/>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rgbClr val="FFFFFF"/>
              </a:buClr>
              <a:buSzPts val="2100"/>
              <a:buNone/>
              <a:defRPr sz="2100">
                <a:solidFill>
                  <a:srgbClr val="FFFFFF"/>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Clr>
                <a:srgbClr val="FFFFFF"/>
              </a:buClr>
              <a:buSzPts val="3600"/>
              <a:buNone/>
              <a:defRPr sz="3600">
                <a:solidFill>
                  <a:srgbClr val="FFFFFF"/>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Clr>
                <a:srgbClr val="FFFFFF"/>
              </a:buClr>
              <a:buSzPts val="1800"/>
              <a:buChar char="●"/>
              <a:defRPr>
                <a:solidFill>
                  <a:srgbClr val="FFFFFF"/>
                </a:solidFill>
              </a:defRPr>
            </a:lvl1pPr>
            <a:lvl2pPr indent="-317500" lvl="1" marL="914400">
              <a:spcBef>
                <a:spcPts val="0"/>
              </a:spcBef>
              <a:spcAft>
                <a:spcPts val="0"/>
              </a:spcAft>
              <a:buClr>
                <a:srgbClr val="FFFFFF"/>
              </a:buClr>
              <a:buSzPts val="1400"/>
              <a:buChar char="○"/>
              <a:defRPr>
                <a:solidFill>
                  <a:srgbClr val="FFFFFF"/>
                </a:solidFill>
              </a:defRPr>
            </a:lvl2pPr>
            <a:lvl3pPr indent="-317500" lvl="2" marL="1371600">
              <a:spcBef>
                <a:spcPts val="0"/>
              </a:spcBef>
              <a:spcAft>
                <a:spcPts val="0"/>
              </a:spcAft>
              <a:buClr>
                <a:srgbClr val="FFFFFF"/>
              </a:buClr>
              <a:buSzPts val="1400"/>
              <a:buChar char="■"/>
              <a:defRPr>
                <a:solidFill>
                  <a:srgbClr val="FFFFFF"/>
                </a:solidFill>
              </a:defRPr>
            </a:lvl3pPr>
            <a:lvl4pPr indent="-317500" lvl="3" marL="1828800">
              <a:spcBef>
                <a:spcPts val="0"/>
              </a:spcBef>
              <a:spcAft>
                <a:spcPts val="0"/>
              </a:spcAft>
              <a:buClr>
                <a:srgbClr val="FFFFFF"/>
              </a:buClr>
              <a:buSzPts val="1400"/>
              <a:buChar char="●"/>
              <a:defRPr>
                <a:solidFill>
                  <a:srgbClr val="FFFFFF"/>
                </a:solidFill>
              </a:defRPr>
            </a:lvl4pPr>
            <a:lvl5pPr indent="-317500" lvl="4" marL="2286000">
              <a:spcBef>
                <a:spcPts val="0"/>
              </a:spcBef>
              <a:spcAft>
                <a:spcPts val="0"/>
              </a:spcAft>
              <a:buClr>
                <a:srgbClr val="FFFFFF"/>
              </a:buClr>
              <a:buSzPts val="1400"/>
              <a:buChar char="○"/>
              <a:defRPr>
                <a:solidFill>
                  <a:srgbClr val="FFFFFF"/>
                </a:solidFill>
              </a:defRPr>
            </a:lvl5pPr>
            <a:lvl6pPr indent="-317500" lvl="5" marL="2743200">
              <a:spcBef>
                <a:spcPts val="0"/>
              </a:spcBef>
              <a:spcAft>
                <a:spcPts val="0"/>
              </a:spcAft>
              <a:buClr>
                <a:srgbClr val="FFFFFF"/>
              </a:buClr>
              <a:buSzPts val="1400"/>
              <a:buChar char="■"/>
              <a:defRPr>
                <a:solidFill>
                  <a:srgbClr val="FFFFFF"/>
                </a:solidFill>
              </a:defRPr>
            </a:lvl6pPr>
            <a:lvl7pPr indent="-317500" lvl="6" marL="3200400">
              <a:spcBef>
                <a:spcPts val="0"/>
              </a:spcBef>
              <a:spcAft>
                <a:spcPts val="0"/>
              </a:spcAft>
              <a:buClr>
                <a:srgbClr val="FFFFFF"/>
              </a:buClr>
              <a:buSzPts val="1400"/>
              <a:buChar char="●"/>
              <a:defRPr>
                <a:solidFill>
                  <a:srgbClr val="FFFFFF"/>
                </a:solidFill>
              </a:defRPr>
            </a:lvl7pPr>
            <a:lvl8pPr indent="-317500" lvl="7" marL="3657600">
              <a:spcBef>
                <a:spcPts val="0"/>
              </a:spcBef>
              <a:spcAft>
                <a:spcPts val="0"/>
              </a:spcAft>
              <a:buClr>
                <a:srgbClr val="FFFFFF"/>
              </a:buClr>
              <a:buSzPts val="1400"/>
              <a:buChar char="○"/>
              <a:defRPr>
                <a:solidFill>
                  <a:srgbClr val="FFFFFF"/>
                </a:solidFill>
              </a:defRPr>
            </a:lvl8pPr>
            <a:lvl9pPr indent="-317500" lvl="8" marL="4114800">
              <a:spcBef>
                <a:spcPts val="0"/>
              </a:spcBef>
              <a:spcAft>
                <a:spcPts val="0"/>
              </a:spcAft>
              <a:buClr>
                <a:srgbClr val="FFFFFF"/>
              </a:buClr>
              <a:buSzPts val="1400"/>
              <a:buChar char="■"/>
              <a:defRPr>
                <a:solidFill>
                  <a:srgbClr val="FFFFFF"/>
                </a:solidFill>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57" name="Google Shape;57;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1200"/>
              </a:spcBef>
              <a:spcAft>
                <a:spcPts val="0"/>
              </a:spcAft>
              <a:buClr>
                <a:schemeClr val="dk1"/>
              </a:buClr>
              <a:buSzPts val="1800"/>
              <a:buChar char="○"/>
              <a:defRPr/>
            </a:lvl2pPr>
            <a:lvl3pPr indent="-342900" lvl="2" marL="1371600" algn="l">
              <a:spcBef>
                <a:spcPts val="1200"/>
              </a:spcBef>
              <a:spcAft>
                <a:spcPts val="0"/>
              </a:spcAft>
              <a:buClr>
                <a:schemeClr val="dk1"/>
              </a:buClr>
              <a:buSzPts val="1800"/>
              <a:buChar char="■"/>
              <a:defRPr/>
            </a:lvl3pPr>
            <a:lvl4pPr indent="-342900" lvl="3" marL="1828800" algn="l">
              <a:spcBef>
                <a:spcPts val="1200"/>
              </a:spcBef>
              <a:spcAft>
                <a:spcPts val="0"/>
              </a:spcAft>
              <a:buClr>
                <a:schemeClr val="dk1"/>
              </a:buClr>
              <a:buSzPts val="1800"/>
              <a:buChar char="●"/>
              <a:defRPr/>
            </a:lvl4pPr>
            <a:lvl5pPr indent="-342900" lvl="4" marL="2286000" algn="l">
              <a:spcBef>
                <a:spcPts val="1200"/>
              </a:spcBef>
              <a:spcAft>
                <a:spcPts val="0"/>
              </a:spcAft>
              <a:buClr>
                <a:schemeClr val="dk1"/>
              </a:buClr>
              <a:buSzPts val="1800"/>
              <a:buChar char="○"/>
              <a:defRPr/>
            </a:lvl5pPr>
            <a:lvl6pPr indent="-342900" lvl="5" marL="2743200" algn="l">
              <a:spcBef>
                <a:spcPts val="1200"/>
              </a:spcBef>
              <a:spcAft>
                <a:spcPts val="0"/>
              </a:spcAft>
              <a:buClr>
                <a:schemeClr val="dk1"/>
              </a:buClr>
              <a:buSzPts val="1800"/>
              <a:buChar char="■"/>
              <a:defRPr/>
            </a:lvl6pPr>
            <a:lvl7pPr indent="-342900" lvl="6" marL="3200400" algn="l">
              <a:spcBef>
                <a:spcPts val="1200"/>
              </a:spcBef>
              <a:spcAft>
                <a:spcPts val="0"/>
              </a:spcAft>
              <a:buClr>
                <a:schemeClr val="dk1"/>
              </a:buClr>
              <a:buSzPts val="1800"/>
              <a:buChar char="●"/>
              <a:defRPr/>
            </a:lvl7pPr>
            <a:lvl8pPr indent="-342900" lvl="7" marL="3657600" algn="l">
              <a:spcBef>
                <a:spcPts val="1200"/>
              </a:spcBef>
              <a:spcAft>
                <a:spcPts val="0"/>
              </a:spcAft>
              <a:buClr>
                <a:schemeClr val="dk1"/>
              </a:buClr>
              <a:buSzPts val="1800"/>
              <a:buChar char="○"/>
              <a:defRPr/>
            </a:lvl8pPr>
            <a:lvl9pPr indent="-342900" lvl="8" marL="4114800" algn="l">
              <a:spcBef>
                <a:spcPts val="1200"/>
              </a:spcBef>
              <a:spcAft>
                <a:spcPts val="1200"/>
              </a:spcAft>
              <a:buClr>
                <a:schemeClr val="dk1"/>
              </a:buClr>
              <a:buSzPts val="1800"/>
              <a:buChar char="■"/>
              <a:defRPr/>
            </a:lvl9pPr>
          </a:lstStyle>
          <a:p/>
        </p:txBody>
      </p:sp>
      <p:sp>
        <p:nvSpPr>
          <p:cNvPr id="58" name="Google Shape;58;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 name="Shape 64"/>
        <p:cNvGrpSpPr/>
        <p:nvPr/>
      </p:nvGrpSpPr>
      <p:grpSpPr>
        <a:xfrm>
          <a:off x="0" y="0"/>
          <a:ext cx="0" cy="0"/>
          <a:chOff x="0" y="0"/>
          <a:chExt cx="0" cy="0"/>
        </a:xfrm>
      </p:grpSpPr>
      <p:sp>
        <p:nvSpPr>
          <p:cNvPr id="65" name="Google Shape;65;p14"/>
          <p:cNvSpPr txBox="1"/>
          <p:nvPr>
            <p:ph type="ctrTitle"/>
          </p:nvPr>
        </p:nvSpPr>
        <p:spPr>
          <a:xfrm>
            <a:off x="655450" y="1227800"/>
            <a:ext cx="7801500" cy="27684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2970"/>
              <a:buFont typeface="Calibri"/>
              <a:buNone/>
            </a:pPr>
            <a:r>
              <a:rPr lang="en-US" sz="4000"/>
              <a:t>Neighborhood</a:t>
            </a:r>
            <a:r>
              <a:rPr lang="en-US" sz="4000"/>
              <a:t> </a:t>
            </a:r>
            <a:r>
              <a:rPr lang="en-US" sz="4000"/>
              <a:t>Emergency </a:t>
            </a:r>
            <a:r>
              <a:rPr lang="en-US" sz="4000"/>
              <a:t>R</a:t>
            </a:r>
            <a:r>
              <a:rPr lang="en-US" sz="4000"/>
              <a:t>adio</a:t>
            </a:r>
            <a:endParaRPr sz="4000"/>
          </a:p>
          <a:p>
            <a:pPr indent="0" lvl="0" marL="0" rtl="0" algn="ctr">
              <a:spcBef>
                <a:spcPts val="0"/>
              </a:spcBef>
              <a:spcAft>
                <a:spcPts val="0"/>
              </a:spcAft>
              <a:buClr>
                <a:schemeClr val="dk1"/>
              </a:buClr>
              <a:buSzPts val="2970"/>
              <a:buFont typeface="Calibri"/>
              <a:buNone/>
            </a:pPr>
            <a:r>
              <a:t/>
            </a:r>
            <a:endParaRPr sz="4000"/>
          </a:p>
          <a:p>
            <a:pPr indent="0" lvl="0" marL="0" rtl="0" algn="ctr">
              <a:spcBef>
                <a:spcPts val="0"/>
              </a:spcBef>
              <a:spcAft>
                <a:spcPts val="0"/>
              </a:spcAft>
              <a:buClr>
                <a:schemeClr val="dk1"/>
              </a:buClr>
              <a:buSzPts val="2970"/>
              <a:buFont typeface="Calibri"/>
              <a:buNone/>
            </a:pPr>
            <a:r>
              <a:t/>
            </a:r>
            <a:endParaRPr sz="4000"/>
          </a:p>
          <a:p>
            <a:pPr indent="0" lvl="0" marL="0" rtl="0" algn="ctr">
              <a:spcBef>
                <a:spcPts val="0"/>
              </a:spcBef>
              <a:spcAft>
                <a:spcPts val="0"/>
              </a:spcAft>
              <a:buClr>
                <a:schemeClr val="dk1"/>
              </a:buClr>
              <a:buSzPts val="2970"/>
              <a:buFont typeface="Calibri"/>
              <a:buNone/>
            </a:pPr>
            <a:r>
              <a:t/>
            </a:r>
            <a:endParaRPr sz="4000"/>
          </a:p>
          <a:p>
            <a:pPr indent="0" lvl="0" marL="0" rtl="0" algn="ctr">
              <a:spcBef>
                <a:spcPts val="0"/>
              </a:spcBef>
              <a:spcAft>
                <a:spcPts val="0"/>
              </a:spcAft>
              <a:buClr>
                <a:schemeClr val="dk1"/>
              </a:buClr>
              <a:buSzPts val="2970"/>
              <a:buFont typeface="Calibri"/>
              <a:buNone/>
            </a:pPr>
            <a:r>
              <a:t/>
            </a:r>
            <a:endParaRPr sz="4000"/>
          </a:p>
          <a:p>
            <a:pPr indent="0" lvl="0" marL="0" rtl="0" algn="ctr">
              <a:spcBef>
                <a:spcPts val="0"/>
              </a:spcBef>
              <a:spcAft>
                <a:spcPts val="0"/>
              </a:spcAft>
              <a:buClr>
                <a:schemeClr val="dk1"/>
              </a:buClr>
              <a:buSzPts val="2970"/>
              <a:buFont typeface="Calibri"/>
              <a:buNone/>
            </a:pPr>
            <a:r>
              <a:t/>
            </a:r>
            <a:endParaRPr sz="4000"/>
          </a:p>
          <a:p>
            <a:pPr indent="0" lvl="0" marL="0" rtl="0" algn="ctr">
              <a:spcBef>
                <a:spcPts val="0"/>
              </a:spcBef>
              <a:spcAft>
                <a:spcPts val="0"/>
              </a:spcAft>
              <a:buClr>
                <a:schemeClr val="dk1"/>
              </a:buClr>
              <a:buSzPts val="2970"/>
              <a:buFont typeface="Calibri"/>
              <a:buNone/>
            </a:pPr>
            <a:r>
              <a:rPr lang="en-US" sz="2400"/>
              <a:t>Part of the Open Radio Curriculum Project</a:t>
            </a:r>
            <a:endParaRPr sz="2400"/>
          </a:p>
          <a:p>
            <a:pPr indent="0" lvl="0" marL="0" rtl="0" algn="l">
              <a:spcBef>
                <a:spcPts val="0"/>
              </a:spcBef>
              <a:spcAft>
                <a:spcPts val="0"/>
              </a:spcAft>
              <a:buClr>
                <a:schemeClr val="dk1"/>
              </a:buClr>
              <a:buSzPts val="2970"/>
              <a:buFont typeface="Calibri"/>
              <a:buNone/>
            </a:pPr>
            <a:r>
              <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445025"/>
            <a:ext cx="8520600" cy="5727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a:t>Welcome &amp; Introductions</a:t>
            </a:r>
            <a:endParaRPr/>
          </a:p>
        </p:txBody>
      </p:sp>
      <p:sp>
        <p:nvSpPr>
          <p:cNvPr id="71" name="Google Shape;71;p15"/>
          <p:cNvSpPr txBox="1"/>
          <p:nvPr>
            <p:ph idx="1" type="body"/>
          </p:nvPr>
        </p:nvSpPr>
        <p:spPr>
          <a:xfrm>
            <a:off x="311700" y="1152475"/>
            <a:ext cx="8375100" cy="3416400"/>
          </a:xfrm>
          <a:prstGeom prst="rect">
            <a:avLst/>
          </a:prstGeom>
          <a:noFill/>
          <a:ln>
            <a:noFill/>
          </a:ln>
        </p:spPr>
        <p:txBody>
          <a:bodyPr anchorCtr="0" anchor="t" bIns="45700" lIns="91425" spcFirstLastPara="1" rIns="91425" wrap="square" tIns="45700">
            <a:noAutofit/>
          </a:bodyPr>
          <a:lstStyle/>
          <a:p>
            <a:pPr indent="-381000" lvl="0" marL="457200" rtl="0" algn="l">
              <a:spcBef>
                <a:spcPts val="0"/>
              </a:spcBef>
              <a:spcAft>
                <a:spcPts val="0"/>
              </a:spcAft>
              <a:buClr>
                <a:srgbClr val="FFFFFF"/>
              </a:buClr>
              <a:buSzPts val="2400"/>
              <a:buChar char="●"/>
            </a:pPr>
            <a:r>
              <a:rPr lang="en-US" sz="2400">
                <a:solidFill>
                  <a:srgbClr val="FFFFFF"/>
                </a:solidFill>
              </a:rPr>
              <a:t>No need for any radio experience.</a:t>
            </a:r>
            <a:endParaRPr sz="2400">
              <a:solidFill>
                <a:srgbClr val="FFFFFF"/>
              </a:solidFill>
            </a:endParaRPr>
          </a:p>
          <a:p>
            <a:pPr indent="-381000" lvl="0" marL="457200" rtl="0" algn="l">
              <a:spcBef>
                <a:spcPts val="0"/>
              </a:spcBef>
              <a:spcAft>
                <a:spcPts val="0"/>
              </a:spcAft>
              <a:buClr>
                <a:srgbClr val="FFFFFF"/>
              </a:buClr>
              <a:buSzPts val="2400"/>
              <a:buChar char="●"/>
            </a:pPr>
            <a:r>
              <a:rPr lang="en-US" sz="2400">
                <a:solidFill>
                  <a:srgbClr val="FFFFFF"/>
                </a:solidFill>
              </a:rPr>
              <a:t>No need to take notes – our handout has all this info in it!</a:t>
            </a:r>
            <a:endParaRPr sz="2400">
              <a:solidFill>
                <a:srgbClr val="FFFFFF"/>
              </a:solidFill>
            </a:endParaRPr>
          </a:p>
          <a:p>
            <a:pPr indent="-381000" lvl="0" marL="457200" rtl="0" algn="l">
              <a:spcBef>
                <a:spcPts val="0"/>
              </a:spcBef>
              <a:spcAft>
                <a:spcPts val="0"/>
              </a:spcAft>
              <a:buClr>
                <a:schemeClr val="dk1"/>
              </a:buClr>
              <a:buSzPts val="2400"/>
              <a:buChar char="●"/>
            </a:pPr>
            <a:r>
              <a:rPr lang="en-US" sz="2400">
                <a:solidFill>
                  <a:schemeClr val="dk1"/>
                </a:solidFill>
              </a:rPr>
              <a:t>Trainer intros</a:t>
            </a:r>
            <a:endParaRPr sz="2400">
              <a:solidFill>
                <a:schemeClr val="dk1"/>
              </a:solidFill>
            </a:endParaRPr>
          </a:p>
          <a:p>
            <a:pPr indent="-381000" lvl="0" marL="457200" rtl="0" algn="l">
              <a:spcBef>
                <a:spcPts val="0"/>
              </a:spcBef>
              <a:spcAft>
                <a:spcPts val="0"/>
              </a:spcAft>
              <a:buClr>
                <a:schemeClr val="dk1"/>
              </a:buClr>
              <a:buSzPts val="2400"/>
              <a:buChar char="●"/>
            </a:pPr>
            <a:r>
              <a:rPr lang="en-US" sz="2400">
                <a:solidFill>
                  <a:schemeClr val="dk1"/>
                </a:solidFill>
              </a:rPr>
              <a:t>Introduce yourself to someone you’re sitting next to with:</a:t>
            </a:r>
            <a:endParaRPr sz="2400">
              <a:solidFill>
                <a:schemeClr val="dk1"/>
              </a:solidFill>
            </a:endParaRPr>
          </a:p>
          <a:p>
            <a:pPr indent="-355600" lvl="1" marL="914400" rtl="0" algn="l">
              <a:spcBef>
                <a:spcPts val="0"/>
              </a:spcBef>
              <a:spcAft>
                <a:spcPts val="0"/>
              </a:spcAft>
              <a:buClr>
                <a:schemeClr val="dk1"/>
              </a:buClr>
              <a:buSzPts val="2000"/>
              <a:buChar char="○"/>
            </a:pPr>
            <a:r>
              <a:rPr lang="en-US" sz="2000">
                <a:solidFill>
                  <a:schemeClr val="dk1"/>
                </a:solidFill>
              </a:rPr>
              <a:t>Your name and one reason you’re interested in radio…</a:t>
            </a:r>
            <a:endParaRPr sz="2000">
              <a:solidFill>
                <a:schemeClr val="dk1"/>
              </a:solidFill>
            </a:endParaRPr>
          </a:p>
          <a:p>
            <a:pPr indent="-355600" lvl="1" marL="914400" rtl="0" algn="l">
              <a:spcBef>
                <a:spcPts val="0"/>
              </a:spcBef>
              <a:spcAft>
                <a:spcPts val="0"/>
              </a:spcAft>
              <a:buClr>
                <a:schemeClr val="dk1"/>
              </a:buClr>
              <a:buSzPts val="2000"/>
              <a:buChar char="○"/>
            </a:pPr>
            <a:r>
              <a:rPr lang="en-US" sz="2000">
                <a:solidFill>
                  <a:schemeClr val="dk1"/>
                </a:solidFill>
              </a:rPr>
              <a:t>…Or one question you have</a:t>
            </a:r>
            <a:endParaRPr sz="2000">
              <a:solidFill>
                <a:schemeClr val="dk1"/>
              </a:solidFill>
            </a:endParaRPr>
          </a:p>
          <a:p>
            <a:pPr indent="0" lvl="0" marL="0" rtl="0" algn="l">
              <a:spcBef>
                <a:spcPts val="0"/>
              </a:spcBef>
              <a:spcAft>
                <a:spcPts val="0"/>
              </a:spcAft>
              <a:buNone/>
            </a:pPr>
            <a:r>
              <a:t/>
            </a:r>
            <a:endParaRPr sz="240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Disclaimer</a:t>
            </a:r>
            <a:endParaRPr/>
          </a:p>
        </p:txBody>
      </p:sp>
      <p:sp>
        <p:nvSpPr>
          <p:cNvPr id="77" name="Google Shape;77;p16"/>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sz="2400">
              <a:solidFill>
                <a:srgbClr val="FFFFFF"/>
              </a:solidFill>
            </a:endParaRPr>
          </a:p>
          <a:p>
            <a:pPr indent="-381000" lvl="0" marL="457200" rtl="0" algn="l">
              <a:spcBef>
                <a:spcPts val="0"/>
              </a:spcBef>
              <a:spcAft>
                <a:spcPts val="0"/>
              </a:spcAft>
              <a:buClr>
                <a:srgbClr val="FFFFFF"/>
              </a:buClr>
              <a:buSzPts val="2400"/>
              <a:buChar char="●"/>
            </a:pPr>
            <a:r>
              <a:rPr lang="en-US" sz="2400">
                <a:solidFill>
                  <a:srgbClr val="FFFFFF"/>
                </a:solidFill>
              </a:rPr>
              <a:t>We’ve necessarily simplified some information here.</a:t>
            </a:r>
            <a:endParaRPr sz="2400">
              <a:solidFill>
                <a:srgbClr val="FFFFFF"/>
              </a:solidFill>
            </a:endParaRPr>
          </a:p>
          <a:p>
            <a:pPr indent="-355600" lvl="1" marL="914400" rtl="0" algn="l">
              <a:spcBef>
                <a:spcPts val="0"/>
              </a:spcBef>
              <a:spcAft>
                <a:spcPts val="0"/>
              </a:spcAft>
              <a:buClr>
                <a:srgbClr val="FFFFFF"/>
              </a:buClr>
              <a:buSzPts val="2000"/>
              <a:buChar char="○"/>
            </a:pPr>
            <a:r>
              <a:rPr lang="en-US" sz="2000">
                <a:solidFill>
                  <a:srgbClr val="FFFFFF"/>
                </a:solidFill>
              </a:rPr>
              <a:t>There are exceptions to a lot of the things we mention.</a:t>
            </a:r>
            <a:endParaRPr sz="2000">
              <a:solidFill>
                <a:srgbClr val="FFFFFF"/>
              </a:solidFill>
            </a:endParaRPr>
          </a:p>
          <a:p>
            <a:pPr indent="-355600" lvl="1" marL="914400" rtl="0" algn="l">
              <a:spcBef>
                <a:spcPts val="0"/>
              </a:spcBef>
              <a:spcAft>
                <a:spcPts val="0"/>
              </a:spcAft>
              <a:buClr>
                <a:srgbClr val="FFFFFF"/>
              </a:buClr>
              <a:buSzPts val="2000"/>
              <a:buChar char="○"/>
            </a:pPr>
            <a:r>
              <a:rPr lang="en-US" sz="2000">
                <a:solidFill>
                  <a:srgbClr val="FFFFFF"/>
                </a:solidFill>
              </a:rPr>
              <a:t>But what we say will be precise enough to help you understand radio communications and get you started on your radio journey!</a:t>
            </a:r>
            <a:endParaRPr sz="2000">
              <a:solidFill>
                <a:srgbClr val="FFFFFF"/>
              </a:solidFill>
            </a:endParaRPr>
          </a:p>
          <a:p>
            <a:pPr indent="-355600" lvl="1" marL="914400" rtl="0" algn="l">
              <a:spcBef>
                <a:spcPts val="0"/>
              </a:spcBef>
              <a:spcAft>
                <a:spcPts val="0"/>
              </a:spcAft>
              <a:buClr>
                <a:srgbClr val="FFFFFF"/>
              </a:buClr>
              <a:buSzPts val="2000"/>
              <a:buChar char="○"/>
            </a:pPr>
            <a:r>
              <a:rPr lang="en-US" sz="2000">
                <a:solidFill>
                  <a:srgbClr val="FFFFFF"/>
                </a:solidFill>
              </a:rPr>
              <a:t>Feel free to ask us clarifying questions at any time.</a:t>
            </a:r>
            <a:endParaRPr sz="200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idx="1" type="body"/>
          </p:nvPr>
        </p:nvSpPr>
        <p:spPr>
          <a:xfrm>
            <a:off x="270675" y="1001925"/>
            <a:ext cx="4404600" cy="3958200"/>
          </a:xfrm>
          <a:prstGeom prst="rect">
            <a:avLst/>
          </a:prstGeom>
          <a:noFill/>
          <a:ln>
            <a:noFill/>
          </a:ln>
        </p:spPr>
        <p:txBody>
          <a:bodyPr anchorCtr="0" anchor="t" bIns="45700" lIns="91425" spcFirstLastPara="1" rIns="91425" wrap="square" tIns="45700">
            <a:noAutofit/>
          </a:bodyPr>
          <a:lstStyle/>
          <a:p>
            <a:pPr indent="-311150" lvl="0" marL="342900" rtl="0" algn="l">
              <a:lnSpc>
                <a:spcPct val="105000"/>
              </a:lnSpc>
              <a:spcBef>
                <a:spcPts val="0"/>
              </a:spcBef>
              <a:spcAft>
                <a:spcPts val="0"/>
              </a:spcAft>
              <a:buClr>
                <a:srgbClr val="FFFFFF"/>
              </a:buClr>
              <a:buSzPts val="1900"/>
              <a:buChar char="●"/>
            </a:pPr>
            <a:r>
              <a:rPr lang="en-US" sz="1900">
                <a:solidFill>
                  <a:srgbClr val="FFFFFF"/>
                </a:solidFill>
              </a:rPr>
              <a:t>Camp Fire in 2018:</a:t>
            </a:r>
            <a:endParaRPr sz="1900">
              <a:solidFill>
                <a:srgbClr val="FFFFFF"/>
              </a:solidFill>
            </a:endParaRPr>
          </a:p>
          <a:p>
            <a:pPr indent="-323850" lvl="1" marL="685800" rtl="0" algn="l">
              <a:lnSpc>
                <a:spcPct val="105000"/>
              </a:lnSpc>
              <a:spcBef>
                <a:spcPts val="0"/>
              </a:spcBef>
              <a:spcAft>
                <a:spcPts val="0"/>
              </a:spcAft>
              <a:buClr>
                <a:srgbClr val="FFFFFF"/>
              </a:buClr>
              <a:buSzPts val="1500"/>
              <a:buChar char="○"/>
            </a:pPr>
            <a:r>
              <a:rPr lang="en-US" sz="1500">
                <a:solidFill>
                  <a:srgbClr val="FFFFFF"/>
                </a:solidFill>
              </a:rPr>
              <a:t>Early warning system failed.</a:t>
            </a:r>
            <a:endParaRPr sz="1500">
              <a:solidFill>
                <a:srgbClr val="FFFFFF"/>
              </a:solidFill>
            </a:endParaRPr>
          </a:p>
          <a:p>
            <a:pPr indent="-323850" lvl="1" marL="685800" rtl="0" algn="l">
              <a:lnSpc>
                <a:spcPct val="105000"/>
              </a:lnSpc>
              <a:spcBef>
                <a:spcPts val="0"/>
              </a:spcBef>
              <a:spcAft>
                <a:spcPts val="0"/>
              </a:spcAft>
              <a:buClr>
                <a:srgbClr val="FFFFFF"/>
              </a:buClr>
              <a:buSzPts val="1500"/>
              <a:buChar char="○"/>
            </a:pPr>
            <a:r>
              <a:rPr lang="en-US" sz="1500">
                <a:solidFill>
                  <a:srgbClr val="FFFFFF"/>
                </a:solidFill>
              </a:rPr>
              <a:t>85 people killed in the town of Paradise, CA.</a:t>
            </a:r>
            <a:endParaRPr sz="1500">
              <a:solidFill>
                <a:srgbClr val="FFFFFF"/>
              </a:solidFill>
            </a:endParaRPr>
          </a:p>
          <a:p>
            <a:pPr indent="-323850" lvl="1" marL="685800" rtl="0" algn="l">
              <a:lnSpc>
                <a:spcPct val="105000"/>
              </a:lnSpc>
              <a:spcBef>
                <a:spcPts val="0"/>
              </a:spcBef>
              <a:spcAft>
                <a:spcPts val="0"/>
              </a:spcAft>
              <a:buClr>
                <a:srgbClr val="FFFFFF"/>
              </a:buClr>
              <a:buSzPts val="1500"/>
              <a:buChar char="○"/>
            </a:pPr>
            <a:r>
              <a:rPr lang="en-US" sz="1500">
                <a:solidFill>
                  <a:srgbClr val="FFFFFF"/>
                </a:solidFill>
              </a:rPr>
              <a:t>17 cell towers burned down on the first day.</a:t>
            </a:r>
            <a:endParaRPr sz="1500">
              <a:solidFill>
                <a:srgbClr val="FFFFFF"/>
              </a:solidFill>
            </a:endParaRPr>
          </a:p>
          <a:p>
            <a:pPr indent="-323850" lvl="1" marL="685800" rtl="0" algn="l">
              <a:lnSpc>
                <a:spcPct val="105000"/>
              </a:lnSpc>
              <a:spcBef>
                <a:spcPts val="0"/>
              </a:spcBef>
              <a:spcAft>
                <a:spcPts val="0"/>
              </a:spcAft>
              <a:buClr>
                <a:srgbClr val="FFFFFF"/>
              </a:buClr>
              <a:buSzPts val="1500"/>
              <a:buChar char="○"/>
            </a:pPr>
            <a:r>
              <a:rPr lang="en-US" sz="1500">
                <a:solidFill>
                  <a:srgbClr val="FFFFFF"/>
                </a:solidFill>
              </a:rPr>
              <a:t>66 cell towers were damaged or out by end.</a:t>
            </a:r>
            <a:endParaRPr sz="1500">
              <a:solidFill>
                <a:srgbClr val="FFFFFF"/>
              </a:solidFill>
            </a:endParaRPr>
          </a:p>
          <a:p>
            <a:pPr indent="0" lvl="0" marL="0" rtl="0" algn="l">
              <a:lnSpc>
                <a:spcPct val="105000"/>
              </a:lnSpc>
              <a:spcBef>
                <a:spcPts val="0"/>
              </a:spcBef>
              <a:spcAft>
                <a:spcPts val="0"/>
              </a:spcAft>
              <a:buNone/>
            </a:pPr>
            <a:r>
              <a:t/>
            </a:r>
            <a:endParaRPr sz="1500">
              <a:solidFill>
                <a:srgbClr val="FFFFFF"/>
              </a:solidFill>
            </a:endParaRPr>
          </a:p>
          <a:p>
            <a:pPr indent="-311150" lvl="0" marL="342900" rtl="0" algn="l">
              <a:lnSpc>
                <a:spcPct val="105000"/>
              </a:lnSpc>
              <a:spcBef>
                <a:spcPts val="480"/>
              </a:spcBef>
              <a:spcAft>
                <a:spcPts val="0"/>
              </a:spcAft>
              <a:buClr>
                <a:srgbClr val="FFFFFF"/>
              </a:buClr>
              <a:buSzPts val="1900"/>
              <a:buChar char="●"/>
            </a:pPr>
            <a:r>
              <a:rPr lang="en-US" sz="1900">
                <a:solidFill>
                  <a:schemeClr val="dk1"/>
                </a:solidFill>
              </a:rPr>
              <a:t>Cell infra depends on electricity and fiber. (both impacted by wildfires)</a:t>
            </a:r>
            <a:endParaRPr sz="1900">
              <a:solidFill>
                <a:schemeClr val="dk1"/>
              </a:solidFill>
            </a:endParaRPr>
          </a:p>
          <a:p>
            <a:pPr indent="-311150" lvl="0" marL="342900" rtl="0" algn="l">
              <a:lnSpc>
                <a:spcPct val="105000"/>
              </a:lnSpc>
              <a:spcBef>
                <a:spcPts val="1200"/>
              </a:spcBef>
              <a:spcAft>
                <a:spcPts val="0"/>
              </a:spcAft>
              <a:buClr>
                <a:schemeClr val="dk1"/>
              </a:buClr>
              <a:buSzPts val="1900"/>
              <a:buChar char="●"/>
            </a:pPr>
            <a:r>
              <a:rPr lang="en-US" sz="1900">
                <a:solidFill>
                  <a:schemeClr val="dk1"/>
                </a:solidFill>
              </a:rPr>
              <a:t>Although many comms were out, radio still worked. </a:t>
            </a:r>
            <a:endParaRPr sz="1900">
              <a:solidFill>
                <a:schemeClr val="dk1"/>
              </a:solidFill>
            </a:endParaRPr>
          </a:p>
          <a:p>
            <a:pPr indent="-311150" lvl="0" marL="342900" rtl="0" algn="l">
              <a:lnSpc>
                <a:spcPct val="105000"/>
              </a:lnSpc>
              <a:spcBef>
                <a:spcPts val="1200"/>
              </a:spcBef>
              <a:spcAft>
                <a:spcPts val="1200"/>
              </a:spcAft>
              <a:buClr>
                <a:schemeClr val="dk1"/>
              </a:buClr>
              <a:buSzPts val="1900"/>
              <a:buChar char="●"/>
            </a:pPr>
            <a:r>
              <a:rPr lang="en-US" sz="1900">
                <a:solidFill>
                  <a:schemeClr val="dk1"/>
                </a:solidFill>
              </a:rPr>
              <a:t>20+ Hams helped with comms support for rescue efforts via ARES.</a:t>
            </a:r>
            <a:endParaRPr sz="1900">
              <a:solidFill>
                <a:schemeClr val="dk1"/>
              </a:solidFill>
            </a:endParaRPr>
          </a:p>
        </p:txBody>
      </p:sp>
      <p:sp>
        <p:nvSpPr>
          <p:cNvPr id="83" name="Google Shape;83;p17"/>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When Infrastructure Fails</a:t>
            </a:r>
            <a:endParaRPr/>
          </a:p>
        </p:txBody>
      </p:sp>
      <p:pic>
        <p:nvPicPr>
          <p:cNvPr id="84" name="Google Shape;84;p17" title="Camp_Fire_oli_2018312_Landsat cropped.jpg"/>
          <p:cNvPicPr preferRelativeResize="0"/>
          <p:nvPr/>
        </p:nvPicPr>
        <p:blipFill>
          <a:blip r:embed="rId3">
            <a:alphaModFix/>
          </a:blip>
          <a:stretch>
            <a:fillRect/>
          </a:stretch>
        </p:blipFill>
        <p:spPr>
          <a:xfrm>
            <a:off x="4704507" y="1197101"/>
            <a:ext cx="4094274" cy="356785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8"/>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Questions for Comms Planning</a:t>
            </a:r>
            <a:endParaRPr/>
          </a:p>
        </p:txBody>
      </p:sp>
      <p:sp>
        <p:nvSpPr>
          <p:cNvPr id="90" name="Google Shape;90;p18"/>
          <p:cNvSpPr txBox="1"/>
          <p:nvPr>
            <p:ph idx="1" type="body"/>
          </p:nvPr>
        </p:nvSpPr>
        <p:spPr>
          <a:xfrm>
            <a:off x="381000" y="1200150"/>
            <a:ext cx="5582100" cy="3328800"/>
          </a:xfrm>
          <a:prstGeom prst="rect">
            <a:avLst/>
          </a:prstGeom>
          <a:noFill/>
          <a:ln>
            <a:noFill/>
          </a:ln>
        </p:spPr>
        <p:txBody>
          <a:bodyPr anchorCtr="0" anchor="t" bIns="45700" lIns="91425" spcFirstLastPara="1" rIns="91425" wrap="square" tIns="45700">
            <a:normAutofit lnSpcReduction="20000"/>
          </a:bodyPr>
          <a:lstStyle/>
          <a:p>
            <a:pPr indent="0" lvl="0" marL="0" rtl="0" algn="l">
              <a:spcBef>
                <a:spcPts val="480"/>
              </a:spcBef>
              <a:spcAft>
                <a:spcPts val="0"/>
              </a:spcAft>
              <a:buNone/>
            </a:pPr>
            <a:r>
              <a:rPr lang="en-US" sz="2350">
                <a:solidFill>
                  <a:schemeClr val="dk1"/>
                </a:solidFill>
              </a:rPr>
              <a:t>To communicate with your friends, family and community during a disaster, you need a plan.</a:t>
            </a:r>
            <a:endParaRPr sz="2350">
              <a:solidFill>
                <a:schemeClr val="dk1"/>
              </a:solidFill>
            </a:endParaRPr>
          </a:p>
          <a:p>
            <a:pPr indent="-349250" lvl="0" marL="342900" rtl="0" algn="l">
              <a:spcBef>
                <a:spcPts val="480"/>
              </a:spcBef>
              <a:spcAft>
                <a:spcPts val="0"/>
              </a:spcAft>
              <a:buSzPts val="1900"/>
              <a:buChar char="●"/>
            </a:pPr>
            <a:r>
              <a:rPr lang="en-US" sz="1900">
                <a:solidFill>
                  <a:schemeClr val="dk1"/>
                </a:solidFill>
              </a:rPr>
              <a:t>What disasters/emergencies do you anticipate?</a:t>
            </a:r>
            <a:endParaRPr sz="1900">
              <a:solidFill>
                <a:srgbClr val="FFFFFF"/>
              </a:solidFill>
            </a:endParaRPr>
          </a:p>
          <a:p>
            <a:pPr indent="-311150" lvl="0" marL="342900" rtl="0" algn="l">
              <a:spcBef>
                <a:spcPts val="0"/>
              </a:spcBef>
              <a:spcAft>
                <a:spcPts val="0"/>
              </a:spcAft>
              <a:buClr>
                <a:srgbClr val="FFFFFF"/>
              </a:buClr>
              <a:buSzPts val="1900"/>
              <a:buChar char="●"/>
            </a:pPr>
            <a:r>
              <a:rPr lang="en-US" sz="1900">
                <a:solidFill>
                  <a:srgbClr val="FFFFFF"/>
                </a:solidFill>
              </a:rPr>
              <a:t>Who will you want to communicate with?</a:t>
            </a:r>
            <a:endParaRPr sz="1900">
              <a:solidFill>
                <a:srgbClr val="FFFFFF"/>
              </a:solidFill>
            </a:endParaRPr>
          </a:p>
          <a:p>
            <a:pPr indent="-311150" lvl="0" marL="342900" rtl="0" algn="l">
              <a:spcBef>
                <a:spcPts val="480"/>
              </a:spcBef>
              <a:spcAft>
                <a:spcPts val="0"/>
              </a:spcAft>
              <a:buClr>
                <a:srgbClr val="FFFFFF"/>
              </a:buClr>
              <a:buSzPts val="1900"/>
              <a:buChar char="●"/>
            </a:pPr>
            <a:r>
              <a:rPr lang="en-US" sz="1900">
                <a:solidFill>
                  <a:srgbClr val="FFFFFF"/>
                </a:solidFill>
              </a:rPr>
              <a:t>What information will you need to transmit? What will you want to receive?</a:t>
            </a:r>
            <a:endParaRPr sz="1900">
              <a:solidFill>
                <a:srgbClr val="FFFFFF"/>
              </a:solidFill>
            </a:endParaRPr>
          </a:p>
          <a:p>
            <a:pPr indent="-311150" lvl="0" marL="342900" rtl="0" algn="l">
              <a:spcBef>
                <a:spcPts val="480"/>
              </a:spcBef>
              <a:spcAft>
                <a:spcPts val="0"/>
              </a:spcAft>
              <a:buClr>
                <a:srgbClr val="FFFFFF"/>
              </a:buClr>
              <a:buSzPts val="1900"/>
              <a:buChar char="●"/>
            </a:pPr>
            <a:r>
              <a:rPr lang="en-US" sz="1900">
                <a:solidFill>
                  <a:srgbClr val="FFFFFF"/>
                </a:solidFill>
              </a:rPr>
              <a:t>Over how much distance will you need to communicate?</a:t>
            </a:r>
            <a:endParaRPr sz="1900">
              <a:solidFill>
                <a:srgbClr val="FFFFFF"/>
              </a:solidFill>
            </a:endParaRPr>
          </a:p>
          <a:p>
            <a:pPr indent="-311150" lvl="0" marL="342900" rtl="0" algn="l">
              <a:spcBef>
                <a:spcPts val="480"/>
              </a:spcBef>
              <a:spcAft>
                <a:spcPts val="0"/>
              </a:spcAft>
              <a:buClr>
                <a:srgbClr val="FFFFFF"/>
              </a:buClr>
              <a:buSzPts val="1900"/>
              <a:buChar char="●"/>
            </a:pPr>
            <a:r>
              <a:rPr lang="en-US" sz="1900">
                <a:solidFill>
                  <a:srgbClr val="FFFFFF"/>
                </a:solidFill>
              </a:rPr>
              <a:t>What technologies will you have available to use?</a:t>
            </a:r>
            <a:endParaRPr sz="1900">
              <a:solidFill>
                <a:srgbClr val="FFFFFF"/>
              </a:solidFill>
            </a:endParaRPr>
          </a:p>
        </p:txBody>
      </p:sp>
      <p:pic>
        <p:nvPicPr>
          <p:cNvPr descr="Wildfires raging in California are affecting the entire US population – The  Advocate" id="91" name="Google Shape;91;p18"/>
          <p:cNvPicPr preferRelativeResize="0"/>
          <p:nvPr/>
        </p:nvPicPr>
        <p:blipFill>
          <a:blip r:embed="rId3">
            <a:alphaModFix/>
          </a:blip>
          <a:stretch>
            <a:fillRect/>
          </a:stretch>
        </p:blipFill>
        <p:spPr>
          <a:xfrm>
            <a:off x="6072900" y="1354350"/>
            <a:ext cx="2945650" cy="27373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9"/>
          <p:cNvSpPr txBox="1"/>
          <p:nvPr>
            <p:ph type="title"/>
          </p:nvPr>
        </p:nvSpPr>
        <p:spPr>
          <a:xfrm>
            <a:off x="192475" y="205975"/>
            <a:ext cx="84942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What are Radio Waves? </a:t>
            </a:r>
            <a:endParaRPr/>
          </a:p>
        </p:txBody>
      </p:sp>
      <p:sp>
        <p:nvSpPr>
          <p:cNvPr id="97" name="Google Shape;97;p19"/>
          <p:cNvSpPr txBox="1"/>
          <p:nvPr>
            <p:ph idx="1" type="body"/>
          </p:nvPr>
        </p:nvSpPr>
        <p:spPr>
          <a:xfrm>
            <a:off x="328875" y="1438325"/>
            <a:ext cx="8229600" cy="3481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2200">
                <a:solidFill>
                  <a:srgbClr val="FFFFFF"/>
                </a:solidFill>
              </a:rPr>
              <a:t>The electromagnetic spectrum is the full range of electromagnetic radiation, from radio waves to visible light and more.</a:t>
            </a:r>
            <a:endParaRPr sz="2200">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One way to measure electromagnetic waves is by </a:t>
            </a:r>
            <a:r>
              <a:rPr i="1" lang="en-US">
                <a:solidFill>
                  <a:srgbClr val="FFFFFF"/>
                </a:solidFill>
              </a:rPr>
              <a:t>how frequently</a:t>
            </a:r>
            <a:r>
              <a:rPr lang="en-US">
                <a:solidFill>
                  <a:srgbClr val="FFFFFF"/>
                </a:solidFill>
              </a:rPr>
              <a:t> the wavelength goes from peak to peak in one second.</a:t>
            </a:r>
            <a:endParaRPr>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That measurement is the </a:t>
            </a:r>
            <a:r>
              <a:rPr i="1" lang="en-US">
                <a:solidFill>
                  <a:srgbClr val="FFFFFF"/>
                </a:solidFill>
              </a:rPr>
              <a:t>frequency</a:t>
            </a:r>
            <a:r>
              <a:rPr lang="en-US">
                <a:solidFill>
                  <a:srgbClr val="FFFFFF"/>
                </a:solidFill>
              </a:rPr>
              <a:t>, and the unit for it is Hertz (Hz).</a:t>
            </a:r>
            <a:endParaRPr>
              <a:solidFill>
                <a:srgbClr val="FFFFFF"/>
              </a:solidFill>
            </a:endParaRPr>
          </a:p>
          <a:p>
            <a:pPr indent="-317500" lvl="1" marL="914400" rtl="0" algn="l">
              <a:spcBef>
                <a:spcPts val="0"/>
              </a:spcBef>
              <a:spcAft>
                <a:spcPts val="0"/>
              </a:spcAft>
              <a:buClr>
                <a:srgbClr val="FFFFFF"/>
              </a:buClr>
              <a:buSzPts val="1400"/>
              <a:buChar char="○"/>
            </a:pPr>
            <a:r>
              <a:rPr lang="en-US">
                <a:solidFill>
                  <a:srgbClr val="FFFFFF"/>
                </a:solidFill>
              </a:rPr>
              <a:t>So “5G” WiFi operates on the 5 gigahertz frequency.</a:t>
            </a:r>
            <a:endParaRPr>
              <a:solidFill>
                <a:srgbClr val="FFFFFF"/>
              </a:solidFill>
            </a:endParaRPr>
          </a:p>
          <a:p>
            <a:pPr indent="-317500" lvl="1" marL="914400" rtl="0" algn="l">
              <a:spcBef>
                <a:spcPts val="0"/>
              </a:spcBef>
              <a:spcAft>
                <a:spcPts val="0"/>
              </a:spcAft>
              <a:buClr>
                <a:srgbClr val="FFFFFF"/>
              </a:buClr>
              <a:buSzPts val="1400"/>
              <a:buChar char="○"/>
            </a:pPr>
            <a:r>
              <a:rPr lang="en-US">
                <a:solidFill>
                  <a:srgbClr val="FFFFFF"/>
                </a:solidFill>
              </a:rPr>
              <a:t>5G WiFi waves go peak to peak </a:t>
            </a:r>
            <a:r>
              <a:rPr i="1" lang="en-US">
                <a:solidFill>
                  <a:srgbClr val="FFFFFF"/>
                </a:solidFill>
              </a:rPr>
              <a:t>5 billion times a second</a:t>
            </a:r>
            <a:r>
              <a:rPr lang="en-US">
                <a:solidFill>
                  <a:srgbClr val="FFFFFF"/>
                </a:solidFill>
              </a:rPr>
              <a:t>.</a:t>
            </a:r>
            <a:endParaRPr>
              <a:solidFill>
                <a:srgbClr val="FFFFFF"/>
              </a:solidFill>
            </a:endParaRPr>
          </a:p>
          <a:p>
            <a:pPr indent="-342900" lvl="0" marL="457200" rtl="0" algn="l">
              <a:spcBef>
                <a:spcPts val="0"/>
              </a:spcBef>
              <a:spcAft>
                <a:spcPts val="0"/>
              </a:spcAft>
              <a:buClr>
                <a:schemeClr val="dk1"/>
              </a:buClr>
              <a:buSzPts val="1800"/>
              <a:buChar char="●"/>
            </a:pPr>
            <a:r>
              <a:rPr lang="en-US">
                <a:solidFill>
                  <a:schemeClr val="dk1"/>
                </a:solidFill>
              </a:rPr>
              <a:t>Electromagnetic radiation is stopped by metal, concrete and dirt.</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192475" y="205975"/>
            <a:ext cx="84942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Frequencies vs. Channels</a:t>
            </a:r>
            <a:endParaRPr/>
          </a:p>
        </p:txBody>
      </p:sp>
      <p:sp>
        <p:nvSpPr>
          <p:cNvPr id="103" name="Google Shape;103;p20"/>
          <p:cNvSpPr txBox="1"/>
          <p:nvPr>
            <p:ph idx="1" type="body"/>
          </p:nvPr>
        </p:nvSpPr>
        <p:spPr>
          <a:xfrm>
            <a:off x="328880" y="1200151"/>
            <a:ext cx="8229600" cy="3394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2400">
                <a:solidFill>
                  <a:srgbClr val="FFFFFF"/>
                </a:solidFill>
              </a:rPr>
              <a:t>The electromagnetic spectrum is divided up by the gov’t for different uses – e.g. 5 gigahertz is reserved for WiFi.</a:t>
            </a:r>
            <a:endParaRPr sz="2400">
              <a:solidFill>
                <a:srgbClr val="FFFFFF"/>
              </a:solidFill>
            </a:endParaRPr>
          </a:p>
          <a:p>
            <a:pPr indent="-355600" lvl="0" marL="457200" rtl="0" algn="l">
              <a:spcBef>
                <a:spcPts val="0"/>
              </a:spcBef>
              <a:spcAft>
                <a:spcPts val="0"/>
              </a:spcAft>
              <a:buClr>
                <a:srgbClr val="FFFFFF"/>
              </a:buClr>
              <a:buSzPts val="2000"/>
              <a:buChar char="●"/>
            </a:pPr>
            <a:r>
              <a:rPr lang="en-US" sz="2000">
                <a:solidFill>
                  <a:schemeClr val="dk1"/>
                </a:solidFill>
              </a:rPr>
              <a:t>Radio transceivers transmit on specific frequencies reserved for radios.</a:t>
            </a:r>
            <a:endParaRPr sz="2000">
              <a:solidFill>
                <a:srgbClr val="FFFFFF"/>
              </a:solidFill>
            </a:endParaRPr>
          </a:p>
          <a:p>
            <a:pPr indent="0" lvl="0" marL="0" rtl="0" algn="l">
              <a:spcBef>
                <a:spcPts val="0"/>
              </a:spcBef>
              <a:spcAft>
                <a:spcPts val="0"/>
              </a:spcAft>
              <a:buNone/>
            </a:pPr>
            <a:r>
              <a:t/>
            </a:r>
            <a:endParaRPr>
              <a:solidFill>
                <a:srgbClr val="FFFFFF"/>
              </a:solidFill>
            </a:endParaRPr>
          </a:p>
          <a:p>
            <a:pPr indent="0" lvl="0" marL="0" rtl="0" algn="l">
              <a:spcBef>
                <a:spcPts val="0"/>
              </a:spcBef>
              <a:spcAft>
                <a:spcPts val="0"/>
              </a:spcAft>
              <a:buNone/>
            </a:pPr>
            <a:r>
              <a:rPr lang="en-US" sz="2400">
                <a:solidFill>
                  <a:srgbClr val="FFFFFF"/>
                </a:solidFill>
              </a:rPr>
              <a:t>A  “channel” is a specific, narrow slice of the spectrum.</a:t>
            </a:r>
            <a:endParaRPr sz="2400">
              <a:solidFill>
                <a:srgbClr val="FFFFFF"/>
              </a:solidFill>
            </a:endParaRPr>
          </a:p>
          <a:p>
            <a:pPr indent="-355600" lvl="0" marL="457200" rtl="0" algn="l">
              <a:spcBef>
                <a:spcPts val="0"/>
              </a:spcBef>
              <a:spcAft>
                <a:spcPts val="0"/>
              </a:spcAft>
              <a:buClr>
                <a:srgbClr val="FFFFFF"/>
              </a:buClr>
              <a:buSzPts val="2000"/>
              <a:buChar char="●"/>
            </a:pPr>
            <a:r>
              <a:rPr lang="en-US" sz="2000">
                <a:solidFill>
                  <a:srgbClr val="FFFFFF"/>
                </a:solidFill>
              </a:rPr>
              <a:t>Old school broadcast TV had 35 channels allocated, 6 MHz each.</a:t>
            </a:r>
            <a:endParaRPr sz="2000">
              <a:solidFill>
                <a:srgbClr val="FFFFFF"/>
              </a:solidFill>
            </a:endParaRPr>
          </a:p>
          <a:p>
            <a:pPr indent="-355600" lvl="0" marL="457200" rtl="0" algn="l">
              <a:spcBef>
                <a:spcPts val="0"/>
              </a:spcBef>
              <a:spcAft>
                <a:spcPts val="0"/>
              </a:spcAft>
              <a:buClr>
                <a:srgbClr val="FFFFFF"/>
              </a:buClr>
              <a:buSzPts val="2000"/>
              <a:buChar char="●"/>
            </a:pPr>
            <a:r>
              <a:rPr lang="en-US" sz="2000">
                <a:solidFill>
                  <a:srgbClr val="FFFFFF"/>
                </a:solidFill>
              </a:rPr>
              <a:t>GMRS is restricted to 22 specific channels. Speaking of which…</a:t>
            </a:r>
            <a:endParaRPr sz="200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1"/>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GMRS Overview</a:t>
            </a:r>
            <a:endParaRPr/>
          </a:p>
        </p:txBody>
      </p:sp>
      <p:sp>
        <p:nvSpPr>
          <p:cNvPr id="109" name="Google Shape;109;p21"/>
          <p:cNvSpPr txBox="1"/>
          <p:nvPr>
            <p:ph idx="1" type="body"/>
          </p:nvPr>
        </p:nvSpPr>
        <p:spPr>
          <a:xfrm>
            <a:off x="386950" y="1035425"/>
            <a:ext cx="6871800" cy="3972900"/>
          </a:xfrm>
          <a:prstGeom prst="rect">
            <a:avLst/>
          </a:prstGeom>
          <a:noFill/>
          <a:ln>
            <a:noFill/>
          </a:ln>
        </p:spPr>
        <p:txBody>
          <a:bodyPr anchorCtr="0" anchor="t" bIns="45700" lIns="91425" spcFirstLastPara="1" rIns="91425" wrap="square" tIns="45700">
            <a:normAutofit/>
          </a:bodyPr>
          <a:lstStyle/>
          <a:p>
            <a:pPr indent="0" lvl="0" marL="0" rtl="0" algn="l">
              <a:spcBef>
                <a:spcPts val="480"/>
              </a:spcBef>
              <a:spcAft>
                <a:spcPts val="0"/>
              </a:spcAft>
              <a:buNone/>
            </a:pPr>
            <a:r>
              <a:rPr lang="en-US" sz="2200">
                <a:solidFill>
                  <a:schemeClr val="dk1"/>
                </a:solidFill>
              </a:rPr>
              <a:t>We recommend GMRS radios for basically everyone.</a:t>
            </a:r>
            <a:endParaRPr sz="2200">
              <a:solidFill>
                <a:schemeClr val="dk1"/>
              </a:solidFill>
            </a:endParaRPr>
          </a:p>
          <a:p>
            <a:pPr indent="-342900" lvl="0" marL="457200" rtl="0" algn="l">
              <a:spcBef>
                <a:spcPts val="1000"/>
              </a:spcBef>
              <a:spcAft>
                <a:spcPts val="0"/>
              </a:spcAft>
              <a:buClr>
                <a:schemeClr val="dk1"/>
              </a:buClr>
              <a:buSzPts val="1800"/>
              <a:buChar char="●"/>
            </a:pPr>
            <a:r>
              <a:rPr lang="en-US">
                <a:solidFill>
                  <a:schemeClr val="dk1"/>
                </a:solidFill>
              </a:rPr>
              <a:t>They have a 1 to 5+ mile range, can be sturdy and easy to use</a:t>
            </a:r>
            <a:endParaRPr>
              <a:solidFill>
                <a:schemeClr val="dk1"/>
              </a:solidFill>
            </a:endParaRPr>
          </a:p>
          <a:p>
            <a:pPr indent="-317500" lvl="0" marL="457200" rtl="0" algn="l">
              <a:spcBef>
                <a:spcPts val="0"/>
              </a:spcBef>
              <a:spcAft>
                <a:spcPts val="0"/>
              </a:spcAft>
              <a:buClr>
                <a:schemeClr val="dk1"/>
              </a:buClr>
              <a:buSzPts val="1400"/>
              <a:buChar char="●"/>
            </a:pPr>
            <a:r>
              <a:rPr lang="en-US">
                <a:solidFill>
                  <a:schemeClr val="dk1"/>
                </a:solidFill>
              </a:rPr>
              <a:t>These start from about $36 a piece. Cheap!</a:t>
            </a:r>
            <a:endParaRPr>
              <a:solidFill>
                <a:schemeClr val="dk1"/>
              </a:solidFill>
            </a:endParaRPr>
          </a:p>
          <a:p>
            <a:pPr indent="-342900" lvl="0" marL="457200" rtl="0" algn="l">
              <a:spcBef>
                <a:spcPts val="0"/>
              </a:spcBef>
              <a:spcAft>
                <a:spcPts val="0"/>
              </a:spcAft>
              <a:buSzPts val="1800"/>
              <a:buChar char="●"/>
            </a:pPr>
            <a:r>
              <a:rPr lang="en-US">
                <a:solidFill>
                  <a:schemeClr val="dk1"/>
                </a:solidFill>
              </a:rPr>
              <a:t>You might find “FRS” radios for a bit cheaper.</a:t>
            </a:r>
            <a:endParaRPr>
              <a:solidFill>
                <a:schemeClr val="dk1"/>
              </a:solidFill>
            </a:endParaRPr>
          </a:p>
          <a:p>
            <a:pPr indent="-342900" lvl="0" marL="457200" rtl="0" algn="l">
              <a:spcBef>
                <a:spcPts val="0"/>
              </a:spcBef>
              <a:spcAft>
                <a:spcPts val="0"/>
              </a:spcAft>
              <a:buSzPts val="1800"/>
              <a:buChar char="●"/>
            </a:pPr>
            <a:r>
              <a:rPr lang="en-US">
                <a:solidFill>
                  <a:schemeClr val="dk1"/>
                </a:solidFill>
              </a:rPr>
              <a:t>We recommend </a:t>
            </a:r>
            <a:r>
              <a:rPr i="1" lang="en-US">
                <a:solidFill>
                  <a:schemeClr val="dk1"/>
                </a:solidFill>
              </a:rPr>
              <a:t>against</a:t>
            </a:r>
            <a:r>
              <a:rPr lang="en-US">
                <a:solidFill>
                  <a:schemeClr val="dk1"/>
                </a:solidFill>
              </a:rPr>
              <a:t> FRS, as they are lower powered, lower quality and have fewer features.</a:t>
            </a:r>
            <a:endParaRPr>
              <a:solidFill>
                <a:srgbClr val="FFFFFF"/>
              </a:solidFill>
            </a:endParaRPr>
          </a:p>
        </p:txBody>
      </p:sp>
      <p:pic>
        <p:nvPicPr>
          <p:cNvPr descr="File:Audiovox GMRS-1525.jpg - Wikimedia ..." id="110" name="Google Shape;110;p21"/>
          <p:cNvPicPr preferRelativeResize="0"/>
          <p:nvPr/>
        </p:nvPicPr>
        <p:blipFill>
          <a:blip r:embed="rId3">
            <a:alphaModFix/>
          </a:blip>
          <a:stretch>
            <a:fillRect/>
          </a:stretch>
        </p:blipFill>
        <p:spPr>
          <a:xfrm>
            <a:off x="7284817" y="1022588"/>
            <a:ext cx="1743075" cy="2619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Buying Your First GMRS HT</a:t>
            </a:r>
            <a:endParaRPr/>
          </a:p>
        </p:txBody>
      </p:sp>
      <p:sp>
        <p:nvSpPr>
          <p:cNvPr id="116" name="Google Shape;116;p22"/>
          <p:cNvSpPr txBox="1"/>
          <p:nvPr>
            <p:ph idx="1" type="body"/>
          </p:nvPr>
        </p:nvSpPr>
        <p:spPr>
          <a:xfrm>
            <a:off x="500700" y="1200150"/>
            <a:ext cx="6073500" cy="3415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solidFill>
                  <a:schemeClr val="dk1"/>
                </a:solidFill>
              </a:rPr>
              <a:t>GMRS is often part of the plan for local emergency services. </a:t>
            </a:r>
            <a:endParaRPr>
              <a:solidFill>
                <a:schemeClr val="dk1"/>
              </a:solidFill>
            </a:endParaRPr>
          </a:p>
          <a:p>
            <a:pPr indent="-317500" lvl="0" marL="457200" rtl="0" algn="l">
              <a:spcBef>
                <a:spcPts val="1000"/>
              </a:spcBef>
              <a:spcAft>
                <a:spcPts val="0"/>
              </a:spcAft>
              <a:buSzPts val="1400"/>
              <a:buChar char="●"/>
            </a:pPr>
            <a:r>
              <a:rPr lang="en-US" sz="1400">
                <a:solidFill>
                  <a:schemeClr val="dk1"/>
                </a:solidFill>
              </a:rPr>
              <a:t>GMRS requires a $35 license, but there’s no test, and it covers your whole family.</a:t>
            </a:r>
            <a:endParaRPr sz="1400">
              <a:solidFill>
                <a:schemeClr val="dk1"/>
              </a:solidFill>
            </a:endParaRPr>
          </a:p>
          <a:p>
            <a:pPr indent="-317500" lvl="0" marL="457200" rtl="0" algn="l">
              <a:spcBef>
                <a:spcPts val="0"/>
              </a:spcBef>
              <a:spcAft>
                <a:spcPts val="0"/>
              </a:spcAft>
              <a:buSzPts val="1400"/>
              <a:buChar char="●"/>
            </a:pPr>
            <a:r>
              <a:rPr lang="en-US" sz="1400">
                <a:solidFill>
                  <a:schemeClr val="dk1"/>
                </a:solidFill>
              </a:rPr>
              <a:t>Unscientifically, 99% of GMRS users don’t have a license.</a:t>
            </a:r>
            <a:endParaRPr sz="1400">
              <a:solidFill>
                <a:schemeClr val="dk1"/>
              </a:solidFill>
            </a:endParaRPr>
          </a:p>
          <a:p>
            <a:pPr indent="-317500" lvl="0" marL="457200" rtl="0" algn="l">
              <a:spcBef>
                <a:spcPts val="0"/>
              </a:spcBef>
              <a:spcAft>
                <a:spcPts val="0"/>
              </a:spcAft>
              <a:buSzPts val="1400"/>
              <a:buChar char="●"/>
            </a:pPr>
            <a:r>
              <a:rPr lang="en-US" sz="1400">
                <a:solidFill>
                  <a:schemeClr val="dk1"/>
                </a:solidFill>
              </a:rPr>
              <a:t>But here’s why you still might want one.</a:t>
            </a:r>
            <a:endParaRPr sz="1400">
              <a:solidFill>
                <a:schemeClr val="dk1"/>
              </a:solidFill>
            </a:endParaRPr>
          </a:p>
          <a:p>
            <a:pPr indent="0" lvl="0" marL="0" rtl="0" algn="l">
              <a:lnSpc>
                <a:spcPct val="115000"/>
              </a:lnSpc>
              <a:spcBef>
                <a:spcPts val="1000"/>
              </a:spcBef>
              <a:spcAft>
                <a:spcPts val="0"/>
              </a:spcAft>
              <a:buNone/>
            </a:pPr>
            <a:r>
              <a:rPr lang="en-US">
                <a:solidFill>
                  <a:srgbClr val="FFFFFF"/>
                </a:solidFill>
              </a:rPr>
              <a:t>A decent GMRS radio will let you use repeaters with some light “programming”.</a:t>
            </a:r>
            <a:endParaRPr>
              <a:solidFill>
                <a:srgbClr val="FFFFFF"/>
              </a:solidFill>
            </a:endParaRPr>
          </a:p>
          <a:p>
            <a:pPr indent="-317500" lvl="0" marL="457200" rtl="0" algn="l">
              <a:lnSpc>
                <a:spcPct val="115000"/>
              </a:lnSpc>
              <a:spcBef>
                <a:spcPts val="1200"/>
              </a:spcBef>
              <a:spcAft>
                <a:spcPts val="0"/>
              </a:spcAft>
              <a:buClr>
                <a:srgbClr val="FFFFFF"/>
              </a:buClr>
              <a:buSzPts val="1400"/>
              <a:buChar char="●"/>
            </a:pPr>
            <a:r>
              <a:rPr lang="en-US" sz="1400">
                <a:solidFill>
                  <a:srgbClr val="FFFFFF"/>
                </a:solidFill>
              </a:rPr>
              <a:t>Repeaters can give you much more range.</a:t>
            </a:r>
            <a:endParaRPr sz="1400">
              <a:solidFill>
                <a:srgbClr val="FFFFFF"/>
              </a:solidFill>
            </a:endParaRPr>
          </a:p>
          <a:p>
            <a:pPr indent="-317500" lvl="0" marL="457200" rtl="0" algn="l">
              <a:spcBef>
                <a:spcPts val="0"/>
              </a:spcBef>
              <a:spcAft>
                <a:spcPts val="0"/>
              </a:spcAft>
              <a:buClr>
                <a:srgbClr val="FFFFFF"/>
              </a:buClr>
              <a:buSzPts val="1400"/>
              <a:buChar char="●"/>
            </a:pPr>
            <a:r>
              <a:rPr lang="en-US" sz="1400">
                <a:solidFill>
                  <a:schemeClr val="dk1"/>
                </a:solidFill>
              </a:rPr>
              <a:t>B</a:t>
            </a:r>
            <a:r>
              <a:rPr lang="en-US" sz="1400">
                <a:solidFill>
                  <a:schemeClr val="dk1"/>
                </a:solidFill>
              </a:rPr>
              <a:t>ut no one will talk to you on a repeater without a license.</a:t>
            </a:r>
            <a:endParaRPr sz="1400">
              <a:solidFill>
                <a:srgbClr val="FFFFFF"/>
              </a:solidFill>
            </a:endParaRPr>
          </a:p>
          <a:p>
            <a:pPr indent="-317500" lvl="0" marL="457200" rtl="0" algn="l">
              <a:lnSpc>
                <a:spcPct val="115000"/>
              </a:lnSpc>
              <a:spcBef>
                <a:spcPts val="0"/>
              </a:spcBef>
              <a:spcAft>
                <a:spcPts val="0"/>
              </a:spcAft>
              <a:buClr>
                <a:srgbClr val="FFFFFF"/>
              </a:buClr>
              <a:buSzPts val="1400"/>
              <a:buChar char="●"/>
            </a:pPr>
            <a:r>
              <a:rPr lang="en-US" sz="1400">
                <a:solidFill>
                  <a:srgbClr val="FFFFFF"/>
                </a:solidFill>
              </a:rPr>
              <a:t>We’ll cover repeaters more in a bit!</a:t>
            </a:r>
            <a:endParaRPr sz="1400">
              <a:solidFill>
                <a:srgbClr val="FFFFFF"/>
              </a:solidFill>
            </a:endParaRPr>
          </a:p>
        </p:txBody>
      </p:sp>
      <p:pic>
        <p:nvPicPr>
          <p:cNvPr id="117" name="Google Shape;117;p22" title="GMRS tidradio h8.jpeg"/>
          <p:cNvPicPr preferRelativeResize="0"/>
          <p:nvPr/>
        </p:nvPicPr>
        <p:blipFill rotWithShape="1">
          <a:blip r:embed="rId3">
            <a:alphaModFix/>
          </a:blip>
          <a:srcRect b="9195" l="0" r="59325" t="14684"/>
          <a:stretch/>
        </p:blipFill>
        <p:spPr>
          <a:xfrm>
            <a:off x="7263425" y="1200150"/>
            <a:ext cx="1550976" cy="29023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a:t>Ham (Amateur Radio) Overview</a:t>
            </a:r>
            <a:endParaRPr/>
          </a:p>
        </p:txBody>
      </p:sp>
      <p:sp>
        <p:nvSpPr>
          <p:cNvPr id="123" name="Google Shape;123;p23"/>
          <p:cNvSpPr txBox="1"/>
          <p:nvPr>
            <p:ph idx="1" type="body"/>
          </p:nvPr>
        </p:nvSpPr>
        <p:spPr>
          <a:xfrm>
            <a:off x="295200" y="1322000"/>
            <a:ext cx="6869400" cy="3462900"/>
          </a:xfrm>
          <a:prstGeom prst="rect">
            <a:avLst/>
          </a:prstGeom>
          <a:noFill/>
          <a:ln>
            <a:noFill/>
          </a:ln>
        </p:spPr>
        <p:txBody>
          <a:bodyPr anchorCtr="0" anchor="t" bIns="45700" lIns="91425" spcFirstLastPara="1" rIns="91425" wrap="square" tIns="45700">
            <a:normAutofit/>
          </a:bodyPr>
          <a:lstStyle/>
          <a:p>
            <a:pPr indent="0" lvl="0" marL="0" rtl="0" algn="l">
              <a:spcBef>
                <a:spcPts val="480"/>
              </a:spcBef>
              <a:spcAft>
                <a:spcPts val="0"/>
              </a:spcAft>
              <a:buNone/>
            </a:pPr>
            <a:r>
              <a:rPr lang="en-US" sz="2200">
                <a:solidFill>
                  <a:schemeClr val="dk1"/>
                </a:solidFill>
              </a:rPr>
              <a:t>The next step up from GMRS is Ham “HT” radios.</a:t>
            </a:r>
            <a:endParaRPr sz="2200">
              <a:solidFill>
                <a:schemeClr val="dk1"/>
              </a:solidFill>
            </a:endParaRPr>
          </a:p>
          <a:p>
            <a:pPr indent="-342900" lvl="0" marL="457200" rtl="0" algn="l">
              <a:spcBef>
                <a:spcPts val="1200"/>
              </a:spcBef>
              <a:spcAft>
                <a:spcPts val="0"/>
              </a:spcAft>
              <a:buSzPts val="1800"/>
              <a:buChar char="●"/>
            </a:pPr>
            <a:r>
              <a:rPr lang="en-US">
                <a:solidFill>
                  <a:schemeClr val="dk1"/>
                </a:solidFill>
              </a:rPr>
              <a:t>HT stands for “handheld transceiver”. (vs. ones that go on your desk, or in your vehicle)</a:t>
            </a:r>
            <a:endParaRPr>
              <a:solidFill>
                <a:schemeClr val="dk1"/>
              </a:solidFill>
            </a:endParaRPr>
          </a:p>
          <a:p>
            <a:pPr indent="-342900" lvl="0" marL="457200" rtl="0" algn="l">
              <a:spcBef>
                <a:spcPts val="1200"/>
              </a:spcBef>
              <a:spcAft>
                <a:spcPts val="0"/>
              </a:spcAft>
              <a:buSzPts val="1800"/>
              <a:buChar char="●"/>
            </a:pPr>
            <a:r>
              <a:rPr lang="en-US">
                <a:solidFill>
                  <a:schemeClr val="dk1"/>
                </a:solidFill>
              </a:rPr>
              <a:t>Ham radios can operate on wider parts of the radio spectrum.</a:t>
            </a:r>
            <a:endParaRPr>
              <a:solidFill>
                <a:schemeClr val="dk1"/>
              </a:solidFill>
            </a:endParaRPr>
          </a:p>
          <a:p>
            <a:pPr indent="-317500" lvl="1" marL="914400" rtl="0" algn="l">
              <a:spcBef>
                <a:spcPts val="1200"/>
              </a:spcBef>
              <a:spcAft>
                <a:spcPts val="0"/>
              </a:spcAft>
              <a:buSzPts val="1400"/>
              <a:buChar char="○"/>
            </a:pPr>
            <a:r>
              <a:rPr lang="en-US">
                <a:solidFill>
                  <a:schemeClr val="dk1"/>
                </a:solidFill>
              </a:rPr>
              <a:t>Ham radios can select from hundreds of frequencies – vs. just 22 for GMRS.</a:t>
            </a:r>
            <a:endParaRPr>
              <a:solidFill>
                <a:schemeClr val="dk1"/>
              </a:solidFill>
            </a:endParaRPr>
          </a:p>
          <a:p>
            <a:pPr indent="-342900" lvl="0" marL="457200" rtl="0" algn="l">
              <a:spcBef>
                <a:spcPts val="1200"/>
              </a:spcBef>
              <a:spcAft>
                <a:spcPts val="0"/>
              </a:spcAft>
              <a:buSzPts val="1800"/>
              <a:buChar char="●"/>
            </a:pPr>
            <a:r>
              <a:rPr lang="en-US">
                <a:solidFill>
                  <a:schemeClr val="dk1"/>
                </a:solidFill>
              </a:rPr>
              <a:t>The classic “good enough” first Ham HT is the BaoFeng.</a:t>
            </a:r>
            <a:endParaRPr>
              <a:solidFill>
                <a:schemeClr val="dk1"/>
              </a:solidFill>
            </a:endParaRPr>
          </a:p>
          <a:p>
            <a:pPr indent="-317500" lvl="1" marL="914400" rtl="0" algn="l">
              <a:spcBef>
                <a:spcPts val="1200"/>
              </a:spcBef>
              <a:spcAft>
                <a:spcPts val="0"/>
              </a:spcAft>
              <a:buSzPts val="1400"/>
              <a:buChar char="○"/>
            </a:pPr>
            <a:r>
              <a:rPr lang="en-US">
                <a:solidFill>
                  <a:schemeClr val="dk1"/>
                </a:solidFill>
              </a:rPr>
              <a:t>BaoFengs start at $20, a good antenna is another $20.</a:t>
            </a:r>
            <a:endParaRPr>
              <a:solidFill>
                <a:schemeClr val="dk1"/>
              </a:solidFill>
            </a:endParaRPr>
          </a:p>
          <a:p>
            <a:pPr indent="-317500" lvl="1" marL="914400" rtl="0" algn="l">
              <a:spcBef>
                <a:spcPts val="1200"/>
              </a:spcBef>
              <a:spcAft>
                <a:spcPts val="1200"/>
              </a:spcAft>
              <a:buSzPts val="1400"/>
              <a:buChar char="○"/>
            </a:pPr>
            <a:r>
              <a:rPr lang="en-US">
                <a:solidFill>
                  <a:schemeClr val="dk1"/>
                </a:solidFill>
              </a:rPr>
              <a:t>A </a:t>
            </a:r>
            <a:r>
              <a:rPr i="1" lang="en-US">
                <a:solidFill>
                  <a:schemeClr val="dk1"/>
                </a:solidFill>
              </a:rPr>
              <a:t>good</a:t>
            </a:r>
            <a:r>
              <a:rPr lang="en-US">
                <a:solidFill>
                  <a:schemeClr val="dk1"/>
                </a:solidFill>
              </a:rPr>
              <a:t> Ham HT starts around $100, great ones $400.</a:t>
            </a:r>
            <a:endParaRPr>
              <a:solidFill>
                <a:schemeClr val="dk1"/>
              </a:solidFill>
            </a:endParaRPr>
          </a:p>
        </p:txBody>
      </p:sp>
      <p:pic>
        <p:nvPicPr>
          <p:cNvPr id="124" name="Google Shape;124;p23"/>
          <p:cNvPicPr preferRelativeResize="0"/>
          <p:nvPr/>
        </p:nvPicPr>
        <p:blipFill>
          <a:blip r:embed="rId3">
            <a:alphaModFix/>
          </a:blip>
          <a:stretch>
            <a:fillRect/>
          </a:stretch>
        </p:blipFill>
        <p:spPr>
          <a:xfrm>
            <a:off x="7318540" y="1221362"/>
            <a:ext cx="1573375" cy="3462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415700" y="570700"/>
            <a:ext cx="46662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Emergency Radio Considerations</a:t>
            </a:r>
            <a:endParaRPr sz="3000"/>
          </a:p>
        </p:txBody>
      </p:sp>
      <p:sp>
        <p:nvSpPr>
          <p:cNvPr id="130" name="Google Shape;130;p24"/>
          <p:cNvSpPr txBox="1"/>
          <p:nvPr>
            <p:ph type="title"/>
          </p:nvPr>
        </p:nvSpPr>
        <p:spPr>
          <a:xfrm>
            <a:off x="415700" y="1182475"/>
            <a:ext cx="8202000" cy="29745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SzPts val="990"/>
              <a:buNone/>
            </a:pPr>
            <a:r>
              <a:rPr lang="en-US" sz="2200">
                <a:latin typeface="Average"/>
                <a:ea typeface="Average"/>
                <a:cs typeface="Average"/>
                <a:sym typeface="Average"/>
              </a:rPr>
              <a:t>Features you may want in an emergency radio:</a:t>
            </a:r>
            <a:endParaRPr sz="2200">
              <a:latin typeface="Average"/>
              <a:ea typeface="Average"/>
              <a:cs typeface="Average"/>
              <a:sym typeface="Average"/>
            </a:endParaRPr>
          </a:p>
          <a:p>
            <a:pPr indent="-342900" lvl="0" marL="4572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Cheap(er)</a:t>
            </a:r>
            <a:endParaRPr sz="1800">
              <a:latin typeface="Average"/>
              <a:ea typeface="Average"/>
              <a:cs typeface="Average"/>
              <a:sym typeface="Average"/>
            </a:endParaRPr>
          </a:p>
          <a:p>
            <a:pPr indent="-342900" lvl="0" marL="457200" rtl="0" algn="l">
              <a:lnSpc>
                <a:spcPct val="115000"/>
              </a:lnSpc>
              <a:spcBef>
                <a:spcPts val="0"/>
              </a:spcBef>
              <a:spcAft>
                <a:spcPts val="0"/>
              </a:spcAft>
              <a:buSzPts val="1800"/>
              <a:buFont typeface="Average"/>
              <a:buChar char="●"/>
            </a:pPr>
            <a:r>
              <a:rPr lang="en-US" sz="1800">
                <a:latin typeface="Average"/>
                <a:ea typeface="Average"/>
                <a:cs typeface="Average"/>
                <a:sym typeface="Average"/>
              </a:rPr>
              <a:t>USB-C charging</a:t>
            </a:r>
            <a:endParaRPr sz="1800">
              <a:latin typeface="Average"/>
              <a:ea typeface="Average"/>
              <a:cs typeface="Average"/>
              <a:sym typeface="Average"/>
            </a:endParaRPr>
          </a:p>
          <a:p>
            <a:pPr indent="-342900" lvl="0" marL="457200" rtl="0" algn="l">
              <a:lnSpc>
                <a:spcPct val="115000"/>
              </a:lnSpc>
              <a:spcBef>
                <a:spcPts val="0"/>
              </a:spcBef>
              <a:spcAft>
                <a:spcPts val="0"/>
              </a:spcAft>
              <a:buSzPts val="1800"/>
              <a:buFont typeface="Average"/>
              <a:buChar char="●"/>
            </a:pPr>
            <a:r>
              <a:rPr lang="en-US" sz="1800">
                <a:latin typeface="Average"/>
                <a:ea typeface="Average"/>
                <a:cs typeface="Average"/>
                <a:sym typeface="Average"/>
              </a:rPr>
              <a:t>Water resistance</a:t>
            </a:r>
            <a:endParaRPr sz="1800">
              <a:latin typeface="Average"/>
              <a:ea typeface="Average"/>
              <a:cs typeface="Average"/>
              <a:sym typeface="Average"/>
            </a:endParaRPr>
          </a:p>
          <a:p>
            <a:pPr indent="-342900" lvl="0" marL="457200" rtl="0" algn="l">
              <a:lnSpc>
                <a:spcPct val="115000"/>
              </a:lnSpc>
              <a:spcBef>
                <a:spcPts val="0"/>
              </a:spcBef>
              <a:spcAft>
                <a:spcPts val="0"/>
              </a:spcAft>
              <a:buSzPts val="1800"/>
              <a:buFont typeface="Average"/>
              <a:buChar char="●"/>
            </a:pPr>
            <a:r>
              <a:rPr lang="en-US" sz="1800">
                <a:latin typeface="Average"/>
                <a:ea typeface="Average"/>
                <a:cs typeface="Average"/>
                <a:sym typeface="Average"/>
              </a:rPr>
              <a:t>Availability of extra batteries</a:t>
            </a:r>
            <a:endParaRPr sz="1800">
              <a:latin typeface="Average"/>
              <a:ea typeface="Average"/>
              <a:cs typeface="Average"/>
              <a:sym typeface="Average"/>
            </a:endParaRPr>
          </a:p>
          <a:p>
            <a:pPr indent="-342900" lvl="0" marL="457200" rtl="0" algn="l">
              <a:lnSpc>
                <a:spcPct val="115000"/>
              </a:lnSpc>
              <a:spcBef>
                <a:spcPts val="0"/>
              </a:spcBef>
              <a:spcAft>
                <a:spcPts val="0"/>
              </a:spcAft>
              <a:buSzPts val="1800"/>
              <a:buFont typeface="Average"/>
              <a:buChar char="●"/>
            </a:pPr>
            <a:r>
              <a:rPr lang="en-US" sz="1800">
                <a:latin typeface="Average"/>
                <a:ea typeface="Average"/>
                <a:cs typeface="Average"/>
                <a:sym typeface="Average"/>
              </a:rPr>
              <a:t>Ease of use</a:t>
            </a:r>
            <a:endParaRPr sz="1800">
              <a:latin typeface="Average"/>
              <a:ea typeface="Average"/>
              <a:cs typeface="Average"/>
              <a:sym typeface="Average"/>
            </a:endParaRPr>
          </a:p>
          <a:p>
            <a:pPr indent="0" lvl="0" marL="0" rtl="0" algn="l">
              <a:lnSpc>
                <a:spcPct val="115000"/>
              </a:lnSpc>
              <a:spcBef>
                <a:spcPts val="1000"/>
              </a:spcBef>
              <a:spcAft>
                <a:spcPts val="0"/>
              </a:spcAft>
              <a:buSzPts val="990"/>
              <a:buNone/>
            </a:pPr>
            <a:r>
              <a:rPr lang="en-US" sz="2200">
                <a:latin typeface="Average"/>
                <a:ea typeface="Average"/>
                <a:cs typeface="Average"/>
                <a:sym typeface="Average"/>
              </a:rPr>
              <a:t>What might you practice with your radio </a:t>
            </a:r>
            <a:r>
              <a:rPr lang="en-US" sz="2200" u="sng">
                <a:latin typeface="Average"/>
                <a:ea typeface="Average"/>
                <a:cs typeface="Average"/>
                <a:sym typeface="Average"/>
              </a:rPr>
              <a:t>before</a:t>
            </a:r>
            <a:r>
              <a:rPr lang="en-US" sz="2200">
                <a:latin typeface="Average"/>
                <a:ea typeface="Average"/>
                <a:cs typeface="Average"/>
                <a:sym typeface="Average"/>
              </a:rPr>
              <a:t> an emergency?</a:t>
            </a:r>
            <a:endParaRPr sz="2200">
              <a:latin typeface="Average"/>
              <a:ea typeface="Average"/>
              <a:cs typeface="Average"/>
              <a:sym typeface="Average"/>
            </a:endParaRPr>
          </a:p>
        </p:txBody>
      </p:sp>
      <p:pic>
        <p:nvPicPr>
          <p:cNvPr id="131" name="Google Shape;131;p24"/>
          <p:cNvPicPr preferRelativeResize="0"/>
          <p:nvPr/>
        </p:nvPicPr>
        <p:blipFill>
          <a:blip r:embed="rId3">
            <a:alphaModFix/>
          </a:blip>
          <a:stretch>
            <a:fillRect/>
          </a:stretch>
        </p:blipFill>
        <p:spPr>
          <a:xfrm>
            <a:off x="6116350" y="0"/>
            <a:ext cx="3027650" cy="22707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5" title="shootout.jpg"/>
          <p:cNvPicPr preferRelativeResize="0"/>
          <p:nvPr/>
        </p:nvPicPr>
        <p:blipFill>
          <a:blip r:embed="rId3">
            <a:alphaModFix/>
          </a:blip>
          <a:stretch>
            <a:fillRect/>
          </a:stretch>
        </p:blipFill>
        <p:spPr>
          <a:xfrm>
            <a:off x="6665825" y="0"/>
            <a:ext cx="2477576" cy="1858174"/>
          </a:xfrm>
          <a:prstGeom prst="rect">
            <a:avLst/>
          </a:prstGeom>
          <a:noFill/>
          <a:ln>
            <a:noFill/>
          </a:ln>
        </p:spPr>
      </p:pic>
      <p:sp>
        <p:nvSpPr>
          <p:cNvPr id="137" name="Google Shape;137;p25"/>
          <p:cNvSpPr txBox="1"/>
          <p:nvPr>
            <p:ph type="title"/>
          </p:nvPr>
        </p:nvSpPr>
        <p:spPr>
          <a:xfrm>
            <a:off x="213450" y="506700"/>
            <a:ext cx="80763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US" sz="3000"/>
              <a:t>Get More Range (With any Radio)</a:t>
            </a:r>
            <a:endParaRPr sz="3000"/>
          </a:p>
        </p:txBody>
      </p:sp>
      <p:sp>
        <p:nvSpPr>
          <p:cNvPr id="138" name="Google Shape;138;p25"/>
          <p:cNvSpPr txBox="1"/>
          <p:nvPr>
            <p:ph type="title"/>
          </p:nvPr>
        </p:nvSpPr>
        <p:spPr>
          <a:xfrm>
            <a:off x="213450" y="1559350"/>
            <a:ext cx="8602500" cy="34716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lang="en-US">
                <a:latin typeface="Average"/>
                <a:ea typeface="Average"/>
                <a:cs typeface="Average"/>
                <a:sym typeface="Average"/>
              </a:rPr>
              <a:t>Radios primarily operate by “line of sight”. </a:t>
            </a:r>
            <a:endParaRPr>
              <a:latin typeface="Average"/>
              <a:ea typeface="Average"/>
              <a:cs typeface="Average"/>
              <a:sym typeface="Average"/>
            </a:endParaRPr>
          </a:p>
          <a:p>
            <a:pPr indent="-355600" lvl="0" marL="457200" rtl="0" algn="l">
              <a:lnSpc>
                <a:spcPct val="115000"/>
              </a:lnSpc>
              <a:spcBef>
                <a:spcPts val="1000"/>
              </a:spcBef>
              <a:spcAft>
                <a:spcPts val="0"/>
              </a:spcAft>
              <a:buSzPts val="2000"/>
              <a:buFont typeface="Average"/>
              <a:buChar char="●"/>
            </a:pPr>
            <a:r>
              <a:rPr lang="en-US" sz="2000">
                <a:latin typeface="Average"/>
                <a:ea typeface="Average"/>
                <a:cs typeface="Average"/>
                <a:sym typeface="Average"/>
              </a:rPr>
              <a:t>Being high up gives you more range. (“Height is might.”)</a:t>
            </a:r>
            <a:endParaRPr sz="2000">
              <a:latin typeface="Average"/>
              <a:ea typeface="Average"/>
              <a:cs typeface="Average"/>
              <a:sym typeface="Average"/>
            </a:endParaRPr>
          </a:p>
          <a:p>
            <a:pPr indent="-355600" lvl="0" marL="457200" rtl="0" algn="l">
              <a:lnSpc>
                <a:spcPct val="115000"/>
              </a:lnSpc>
              <a:spcBef>
                <a:spcPts val="1000"/>
              </a:spcBef>
              <a:spcAft>
                <a:spcPts val="0"/>
              </a:spcAft>
              <a:buSzPts val="2000"/>
              <a:buFont typeface="Average"/>
              <a:buChar char="●"/>
            </a:pPr>
            <a:r>
              <a:rPr lang="en-US" sz="2000">
                <a:latin typeface="Average"/>
                <a:ea typeface="Average"/>
                <a:cs typeface="Average"/>
                <a:sym typeface="Average"/>
              </a:rPr>
              <a:t>Decent radios also let you swap out their stock antennas for better ones.</a:t>
            </a:r>
            <a:endParaRPr sz="2000">
              <a:latin typeface="Average"/>
              <a:ea typeface="Average"/>
              <a:cs typeface="Average"/>
              <a:sym typeface="Average"/>
            </a:endParaRPr>
          </a:p>
          <a:p>
            <a:pPr indent="-330200" lvl="1" marL="914400" rtl="0" algn="l">
              <a:lnSpc>
                <a:spcPct val="115000"/>
              </a:lnSpc>
              <a:spcBef>
                <a:spcPts val="1000"/>
              </a:spcBef>
              <a:spcAft>
                <a:spcPts val="0"/>
              </a:spcAft>
              <a:buSzPts val="1600"/>
              <a:buFont typeface="Average"/>
              <a:buChar char="○"/>
            </a:pPr>
            <a:r>
              <a:rPr lang="en-US" sz="1600">
                <a:latin typeface="Average"/>
                <a:ea typeface="Average"/>
                <a:cs typeface="Average"/>
                <a:sym typeface="Average"/>
              </a:rPr>
              <a:t>This is most important for range after clear line of sight and height.</a:t>
            </a:r>
            <a:endParaRPr sz="1600">
              <a:latin typeface="Average"/>
              <a:ea typeface="Average"/>
              <a:cs typeface="Average"/>
              <a:sym typeface="Average"/>
            </a:endParaRPr>
          </a:p>
          <a:p>
            <a:pPr indent="-355600" lvl="0" marL="457200" rtl="0" algn="l">
              <a:lnSpc>
                <a:spcPct val="115000"/>
              </a:lnSpc>
              <a:spcBef>
                <a:spcPts val="1000"/>
              </a:spcBef>
              <a:spcAft>
                <a:spcPts val="0"/>
              </a:spcAft>
              <a:buSzPts val="2000"/>
              <a:buFont typeface="Average"/>
              <a:buChar char="●"/>
            </a:pPr>
            <a:r>
              <a:rPr lang="en-US" sz="2000">
                <a:latin typeface="Average"/>
                <a:ea typeface="Average"/>
                <a:cs typeface="Average"/>
                <a:sym typeface="Average"/>
              </a:rPr>
              <a:t>This is more important than having a lot of watts of transmitting power.</a:t>
            </a:r>
            <a:endParaRPr sz="2000">
              <a:latin typeface="Average"/>
              <a:ea typeface="Average"/>
              <a:cs typeface="Average"/>
              <a:sym typeface="Average"/>
            </a:endParaRPr>
          </a:p>
          <a:p>
            <a:pPr indent="-355600" lvl="0" marL="457200" rtl="0" algn="l">
              <a:lnSpc>
                <a:spcPct val="115000"/>
              </a:lnSpc>
              <a:spcBef>
                <a:spcPts val="1000"/>
              </a:spcBef>
              <a:spcAft>
                <a:spcPts val="0"/>
              </a:spcAft>
              <a:buSzPts val="2000"/>
              <a:buFont typeface="Average"/>
              <a:buChar char="●"/>
            </a:pPr>
            <a:r>
              <a:rPr lang="en-US" sz="2000">
                <a:latin typeface="Average"/>
                <a:ea typeface="Average"/>
                <a:cs typeface="Average"/>
                <a:sym typeface="Average"/>
              </a:rPr>
              <a:t>Finally, if you can’t reach someone, try moving </a:t>
            </a:r>
            <a:r>
              <a:rPr i="1" lang="en-US" sz="2000">
                <a:latin typeface="Average"/>
                <a:ea typeface="Average"/>
                <a:cs typeface="Average"/>
                <a:sym typeface="Average"/>
              </a:rPr>
              <a:t>yourself</a:t>
            </a:r>
            <a:r>
              <a:rPr lang="en-US" sz="2000">
                <a:latin typeface="Average"/>
                <a:ea typeface="Average"/>
                <a:cs typeface="Average"/>
                <a:sym typeface="Average"/>
              </a:rPr>
              <a:t>.</a:t>
            </a:r>
            <a:endParaRPr sz="2000">
              <a:latin typeface="Average"/>
              <a:ea typeface="Average"/>
              <a:cs typeface="Average"/>
              <a:sym typeface="Average"/>
            </a:endParaRPr>
          </a:p>
          <a:p>
            <a:pPr indent="-330200" lvl="1" marL="914400" rtl="0" algn="l">
              <a:lnSpc>
                <a:spcPct val="115000"/>
              </a:lnSpc>
              <a:spcBef>
                <a:spcPts val="1000"/>
              </a:spcBef>
              <a:spcAft>
                <a:spcPts val="0"/>
              </a:spcAft>
              <a:buSzPts val="1600"/>
              <a:buFont typeface="Average"/>
              <a:buChar char="○"/>
            </a:pPr>
            <a:r>
              <a:rPr lang="en-US" sz="1600">
                <a:latin typeface="Average"/>
                <a:ea typeface="Average"/>
                <a:cs typeface="Average"/>
                <a:sym typeface="Average"/>
              </a:rPr>
              <a:t>You may make contact from a different floor or even room of your home, or from the front yard instead of the backyard, or at the top of a nearby hill.</a:t>
            </a:r>
            <a:endParaRPr sz="1600">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6"/>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How Will You Coordinate Your Comms?</a:t>
            </a:r>
            <a:endParaRPr/>
          </a:p>
        </p:txBody>
      </p:sp>
      <p:sp>
        <p:nvSpPr>
          <p:cNvPr id="144" name="Google Shape;144;p26"/>
          <p:cNvSpPr txBox="1"/>
          <p:nvPr>
            <p:ph idx="1" type="body"/>
          </p:nvPr>
        </p:nvSpPr>
        <p:spPr>
          <a:xfrm>
            <a:off x="335225" y="1140425"/>
            <a:ext cx="8613600" cy="3753900"/>
          </a:xfrm>
          <a:prstGeom prst="rect">
            <a:avLst/>
          </a:prstGeom>
          <a:noFill/>
          <a:ln>
            <a:noFill/>
          </a:ln>
        </p:spPr>
        <p:txBody>
          <a:bodyPr anchorCtr="0" anchor="t" bIns="45700" lIns="91425" spcFirstLastPara="1" rIns="91425" wrap="square" tIns="45700">
            <a:noAutofit/>
          </a:bodyPr>
          <a:lstStyle/>
          <a:p>
            <a:pPr indent="0" lvl="0" marL="0" rtl="0" algn="l">
              <a:spcBef>
                <a:spcPts val="480"/>
              </a:spcBef>
              <a:spcAft>
                <a:spcPts val="0"/>
              </a:spcAft>
              <a:buNone/>
            </a:pPr>
            <a:r>
              <a:rPr lang="en-US" sz="2200">
                <a:solidFill>
                  <a:srgbClr val="FFFFFF"/>
                </a:solidFill>
              </a:rPr>
              <a:t>With radio, the people you want to talk to must be listening on the same channel or frequency you transmit on.</a:t>
            </a:r>
            <a:endParaRPr sz="2200">
              <a:solidFill>
                <a:srgbClr val="FFFFFF"/>
              </a:solidFill>
            </a:endParaRPr>
          </a:p>
          <a:p>
            <a:pPr indent="-342900" lvl="0" marL="342900" rtl="0" algn="l">
              <a:spcBef>
                <a:spcPts val="1200"/>
              </a:spcBef>
              <a:spcAft>
                <a:spcPts val="0"/>
              </a:spcAft>
              <a:buClr>
                <a:srgbClr val="FFFFFF"/>
              </a:buClr>
              <a:buSzPts val="1800"/>
              <a:buChar char="●"/>
            </a:pPr>
            <a:r>
              <a:rPr lang="en-US">
                <a:solidFill>
                  <a:srgbClr val="FFFFFF"/>
                </a:solidFill>
              </a:rPr>
              <a:t>Agree on regular call times so that you can reach each other: </a:t>
            </a:r>
            <a:endParaRPr>
              <a:solidFill>
                <a:srgbClr val="FFFFFF"/>
              </a:solidFill>
            </a:endParaRPr>
          </a:p>
          <a:p>
            <a:pPr indent="-317500" lvl="1" marL="685800" rtl="0" algn="l">
              <a:spcBef>
                <a:spcPts val="1200"/>
              </a:spcBef>
              <a:spcAft>
                <a:spcPts val="0"/>
              </a:spcAft>
              <a:buClr>
                <a:srgbClr val="FFFFFF"/>
              </a:buClr>
              <a:buSzPts val="1400"/>
              <a:buChar char="○"/>
            </a:pPr>
            <a:r>
              <a:rPr lang="en-US">
                <a:solidFill>
                  <a:srgbClr val="FFFFFF"/>
                </a:solidFill>
              </a:rPr>
              <a:t>i.e. “I’ll transmit for three minutes on channel 3 at the beginning of every hour.” </a:t>
            </a:r>
            <a:endParaRPr>
              <a:solidFill>
                <a:srgbClr val="FFFFFF"/>
              </a:solidFill>
            </a:endParaRPr>
          </a:p>
          <a:p>
            <a:pPr indent="-342900" lvl="0" marL="342900" rtl="0" algn="l">
              <a:spcBef>
                <a:spcPts val="1200"/>
              </a:spcBef>
              <a:spcAft>
                <a:spcPts val="0"/>
              </a:spcAft>
              <a:buSzPts val="1800"/>
              <a:buChar char="●"/>
            </a:pPr>
            <a:r>
              <a:rPr lang="en-US">
                <a:solidFill>
                  <a:schemeClr val="dk1"/>
                </a:solidFill>
              </a:rPr>
              <a:t>Choose a default channel or frequency and backups to communicate on.</a:t>
            </a:r>
            <a:endParaRPr>
              <a:solidFill>
                <a:schemeClr val="dk1"/>
              </a:solidFill>
            </a:endParaRPr>
          </a:p>
          <a:p>
            <a:pPr indent="-317500" lvl="1" marL="685800" rtl="0" algn="l">
              <a:spcBef>
                <a:spcPts val="1200"/>
              </a:spcBef>
              <a:spcAft>
                <a:spcPts val="0"/>
              </a:spcAft>
              <a:buSzPts val="1400"/>
              <a:buChar char="○"/>
            </a:pPr>
            <a:r>
              <a:rPr lang="en-US">
                <a:solidFill>
                  <a:schemeClr val="dk1"/>
                </a:solidFill>
              </a:rPr>
              <a:t>This could be as simple as “Try the local repeater, and then X frequency, and then Y.”</a:t>
            </a:r>
            <a:endParaRPr>
              <a:solidFill>
                <a:schemeClr val="dk1"/>
              </a:solidFill>
            </a:endParaRPr>
          </a:p>
          <a:p>
            <a:pPr indent="-317500" lvl="1" marL="685800" rtl="0" algn="l">
              <a:spcBef>
                <a:spcPts val="1200"/>
              </a:spcBef>
              <a:spcAft>
                <a:spcPts val="0"/>
              </a:spcAft>
              <a:buClr>
                <a:schemeClr val="dk1"/>
              </a:buClr>
              <a:buSzPts val="1400"/>
              <a:buChar char="○"/>
            </a:pPr>
            <a:r>
              <a:rPr lang="en-US">
                <a:solidFill>
                  <a:schemeClr val="dk1"/>
                </a:solidFill>
              </a:rPr>
              <a:t>Speaking of repeaters…</a:t>
            </a:r>
            <a:endParaRPr>
              <a:solidFill>
                <a:schemeClr val="dk1"/>
              </a:solidFill>
            </a:endParaRPr>
          </a:p>
          <a:p>
            <a:pPr indent="-342900" lvl="0" marL="342900" rtl="0" algn="l">
              <a:spcBef>
                <a:spcPts val="1200"/>
              </a:spcBef>
              <a:spcAft>
                <a:spcPts val="0"/>
              </a:spcAft>
              <a:buSzPts val="1800"/>
              <a:buChar char="●"/>
            </a:pPr>
            <a:r>
              <a:rPr lang="en-US">
                <a:solidFill>
                  <a:schemeClr val="dk1"/>
                </a:solidFill>
              </a:rPr>
              <a:t>There are also standard “calling frequencies” which many users regularly monitor</a:t>
            </a:r>
            <a:r>
              <a:rPr lang="en-US">
                <a:solidFill>
                  <a:schemeClr val="dk1"/>
                </a:solidFill>
              </a:rPr>
              <a:t>.</a:t>
            </a:r>
            <a:endParaRPr>
              <a:solidFill>
                <a:schemeClr val="dk1"/>
              </a:solidFill>
            </a:endParaRPr>
          </a:p>
          <a:p>
            <a:pPr indent="-342900" lvl="0" marL="342900" rtl="0" algn="l">
              <a:spcBef>
                <a:spcPts val="1200"/>
              </a:spcBef>
              <a:spcAft>
                <a:spcPts val="1200"/>
              </a:spcAft>
              <a:buClr>
                <a:schemeClr val="dk1"/>
              </a:buClr>
              <a:buSzPts val="1800"/>
              <a:buChar char="●"/>
            </a:pPr>
            <a:r>
              <a:rPr lang="en-US">
                <a:solidFill>
                  <a:schemeClr val="dk1"/>
                </a:solidFill>
              </a:rPr>
              <a:t>We have a PACE activity for planning emergency comms with your people.</a:t>
            </a: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7"/>
          <p:cNvSpPr txBox="1"/>
          <p:nvPr>
            <p:ph type="title"/>
          </p:nvPr>
        </p:nvSpPr>
        <p:spPr>
          <a:xfrm>
            <a:off x="272800" y="482325"/>
            <a:ext cx="8416200" cy="572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sz="3000"/>
              <a:t>Repeaters</a:t>
            </a:r>
            <a:endParaRPr sz="3000"/>
          </a:p>
        </p:txBody>
      </p:sp>
      <p:pic>
        <p:nvPicPr>
          <p:cNvPr id="150" name="Google Shape;150;p27"/>
          <p:cNvPicPr preferRelativeResize="0"/>
          <p:nvPr/>
        </p:nvPicPr>
        <p:blipFill>
          <a:blip r:embed="rId3">
            <a:alphaModFix/>
          </a:blip>
          <a:stretch>
            <a:fillRect/>
          </a:stretch>
        </p:blipFill>
        <p:spPr>
          <a:xfrm>
            <a:off x="6782225" y="-41775"/>
            <a:ext cx="2481876" cy="1782775"/>
          </a:xfrm>
          <a:prstGeom prst="rect">
            <a:avLst/>
          </a:prstGeom>
          <a:noFill/>
          <a:ln>
            <a:noFill/>
          </a:ln>
        </p:spPr>
      </p:pic>
      <p:sp>
        <p:nvSpPr>
          <p:cNvPr id="151" name="Google Shape;151;p27"/>
          <p:cNvSpPr txBox="1"/>
          <p:nvPr>
            <p:ph type="title"/>
          </p:nvPr>
        </p:nvSpPr>
        <p:spPr>
          <a:xfrm>
            <a:off x="217200" y="1156875"/>
            <a:ext cx="8709600" cy="37863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lang="en-US">
                <a:latin typeface="Average"/>
                <a:ea typeface="Average"/>
                <a:cs typeface="Average"/>
                <a:sym typeface="Average"/>
              </a:rPr>
              <a:t>…are radios in a box that receive on one frequency and automatically re-transmit on another.</a:t>
            </a:r>
            <a:endParaRPr>
              <a:latin typeface="Average"/>
              <a:ea typeface="Average"/>
              <a:cs typeface="Average"/>
              <a:sym typeface="Average"/>
            </a:endParaRPr>
          </a:p>
          <a:p>
            <a:pPr indent="-342900" lvl="0" marL="4572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They are often placed on mountain tops or tall buildings.</a:t>
            </a:r>
            <a:endParaRPr sz="1800">
              <a:latin typeface="Average"/>
              <a:ea typeface="Average"/>
              <a:cs typeface="Average"/>
              <a:sym typeface="Average"/>
            </a:endParaRPr>
          </a:p>
          <a:p>
            <a:pPr indent="-342900" lvl="1" marL="914400" rtl="0" algn="l">
              <a:lnSpc>
                <a:spcPct val="115000"/>
              </a:lnSpc>
              <a:spcBef>
                <a:spcPts val="1000"/>
              </a:spcBef>
              <a:spcAft>
                <a:spcPts val="0"/>
              </a:spcAft>
              <a:buSzPts val="1800"/>
              <a:buFont typeface="Average"/>
              <a:buChar char="○"/>
            </a:pPr>
            <a:r>
              <a:rPr lang="en-US" sz="1400">
                <a:latin typeface="Average"/>
                <a:ea typeface="Average"/>
                <a:cs typeface="Average"/>
                <a:sym typeface="Average"/>
              </a:rPr>
              <a:t>Repeaters can get your transmissions over skyscrapers and mountains.</a:t>
            </a:r>
            <a:endParaRPr sz="1400">
              <a:latin typeface="Average"/>
              <a:ea typeface="Average"/>
              <a:cs typeface="Average"/>
              <a:sym typeface="Average"/>
            </a:endParaRPr>
          </a:p>
          <a:p>
            <a:pPr indent="-342900" lvl="1" marL="914400" rtl="0" algn="l">
              <a:lnSpc>
                <a:spcPct val="115000"/>
              </a:lnSpc>
              <a:spcBef>
                <a:spcPts val="1000"/>
              </a:spcBef>
              <a:spcAft>
                <a:spcPts val="0"/>
              </a:spcAft>
              <a:buSzPts val="1800"/>
              <a:buFont typeface="Average"/>
              <a:buChar char="○"/>
            </a:pPr>
            <a:r>
              <a:rPr lang="en-US" sz="1400">
                <a:latin typeface="Average"/>
                <a:ea typeface="Average"/>
                <a:cs typeface="Average"/>
                <a:sym typeface="Average"/>
              </a:rPr>
              <a:t>This gives them (and you) clear line of sight for up to 50+ miles of range!</a:t>
            </a:r>
            <a:endParaRPr sz="1400">
              <a:latin typeface="Average"/>
              <a:ea typeface="Average"/>
              <a:cs typeface="Average"/>
              <a:sym typeface="Average"/>
            </a:endParaRPr>
          </a:p>
          <a:p>
            <a:pPr indent="-342900" lvl="0" marL="457200" rtl="0" algn="l">
              <a:lnSpc>
                <a:spcPct val="115000"/>
              </a:lnSpc>
              <a:spcBef>
                <a:spcPts val="0"/>
              </a:spcBef>
              <a:spcAft>
                <a:spcPts val="0"/>
              </a:spcAft>
              <a:buSzPts val="1800"/>
              <a:buFont typeface="Average"/>
              <a:buChar char="●"/>
            </a:pPr>
            <a:r>
              <a:rPr lang="en-US" sz="1800">
                <a:latin typeface="Average"/>
                <a:ea typeface="Average"/>
                <a:cs typeface="Average"/>
                <a:sym typeface="Average"/>
              </a:rPr>
              <a:t>Practically every city </a:t>
            </a:r>
            <a:r>
              <a:rPr lang="en-US" sz="1800">
                <a:latin typeface="Average"/>
                <a:ea typeface="Average"/>
                <a:cs typeface="Average"/>
                <a:sym typeface="Average"/>
              </a:rPr>
              <a:t>has at least one repeater.</a:t>
            </a:r>
            <a:endParaRPr sz="1400">
              <a:latin typeface="Average"/>
              <a:ea typeface="Average"/>
              <a:cs typeface="Average"/>
              <a:sym typeface="Average"/>
            </a:endParaRPr>
          </a:p>
          <a:p>
            <a:pPr indent="-317500" lvl="1" marL="914400" rtl="0" algn="l">
              <a:lnSpc>
                <a:spcPct val="115000"/>
              </a:lnSpc>
              <a:spcBef>
                <a:spcPts val="1000"/>
              </a:spcBef>
              <a:spcAft>
                <a:spcPts val="0"/>
              </a:spcAft>
              <a:buSzPts val="1400"/>
              <a:buFont typeface="Average"/>
              <a:buChar char="○"/>
            </a:pPr>
            <a:r>
              <a:rPr lang="en-US" sz="1400">
                <a:latin typeface="Average"/>
                <a:ea typeface="Average"/>
                <a:cs typeface="Average"/>
                <a:sym typeface="Average"/>
              </a:rPr>
              <a:t>Some light radio “programming” is required to transmit to them and hear them.</a:t>
            </a:r>
            <a:endParaRPr sz="1400">
              <a:latin typeface="Average"/>
              <a:ea typeface="Average"/>
              <a:cs typeface="Average"/>
              <a:sym typeface="Average"/>
            </a:endParaRPr>
          </a:p>
          <a:p>
            <a:pPr indent="-342900" lvl="0" marL="4572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They exist for both Ham and GMRS radios.</a:t>
            </a:r>
            <a:endParaRPr sz="1400">
              <a:latin typeface="Average"/>
              <a:ea typeface="Average"/>
              <a:cs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8"/>
          <p:cNvSpPr txBox="1"/>
          <p:nvPr>
            <p:ph type="title"/>
          </p:nvPr>
        </p:nvSpPr>
        <p:spPr>
          <a:xfrm>
            <a:off x="272800" y="177525"/>
            <a:ext cx="84162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North Carolina Post-Helene</a:t>
            </a:r>
            <a:endParaRPr sz="3000"/>
          </a:p>
        </p:txBody>
      </p:sp>
      <p:sp>
        <p:nvSpPr>
          <p:cNvPr id="157" name="Google Shape;157;p28"/>
          <p:cNvSpPr txBox="1"/>
          <p:nvPr>
            <p:ph type="title"/>
          </p:nvPr>
        </p:nvSpPr>
        <p:spPr>
          <a:xfrm>
            <a:off x="249525" y="1024050"/>
            <a:ext cx="4917300" cy="17199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i="1" lang="en-US" sz="1400">
                <a:latin typeface="Arial"/>
                <a:ea typeface="Arial"/>
                <a:cs typeface="Arial"/>
                <a:sym typeface="Arial"/>
              </a:rPr>
              <a:t>“Mayor of Canton Zeb Smathers referred to recovery efforts as being for a ‘21st century storm with 20th century technology’ due to telecommunication and power outages </a:t>
            </a:r>
            <a:r>
              <a:rPr i="1" lang="en-US" sz="1400">
                <a:solidFill>
                  <a:srgbClr val="FFFF00"/>
                </a:solidFill>
                <a:highlight>
                  <a:srgbClr val="000000"/>
                </a:highlight>
                <a:latin typeface="Arial"/>
                <a:ea typeface="Arial"/>
                <a:cs typeface="Arial"/>
                <a:sym typeface="Arial"/>
              </a:rPr>
              <a:t>forcing first responders to use pack mules and handwritten notes for communication and delivery</a:t>
            </a:r>
            <a:r>
              <a:rPr i="1" lang="en-US" sz="1400">
                <a:latin typeface="Arial"/>
                <a:ea typeface="Arial"/>
                <a:cs typeface="Arial"/>
                <a:sym typeface="Arial"/>
              </a:rPr>
              <a:t>. Black Mountain residents resorted to using makeshift message boards to list missing residents and humanitarian aid details.” – Wikipedia</a:t>
            </a:r>
            <a:endParaRPr i="1" sz="1400">
              <a:latin typeface="Arial"/>
              <a:ea typeface="Arial"/>
              <a:cs typeface="Arial"/>
              <a:sym typeface="Arial"/>
            </a:endParaRPr>
          </a:p>
        </p:txBody>
      </p:sp>
      <p:pic>
        <p:nvPicPr>
          <p:cNvPr id="158" name="Google Shape;158;p28"/>
          <p:cNvPicPr preferRelativeResize="0"/>
          <p:nvPr/>
        </p:nvPicPr>
        <p:blipFill>
          <a:blip r:embed="rId3">
            <a:alphaModFix/>
          </a:blip>
          <a:stretch>
            <a:fillRect/>
          </a:stretch>
        </p:blipFill>
        <p:spPr>
          <a:xfrm>
            <a:off x="5166775" y="30550"/>
            <a:ext cx="3944026" cy="2630626"/>
          </a:xfrm>
          <a:prstGeom prst="rect">
            <a:avLst/>
          </a:prstGeom>
          <a:noFill/>
          <a:ln>
            <a:noFill/>
          </a:ln>
        </p:spPr>
      </p:pic>
      <p:sp>
        <p:nvSpPr>
          <p:cNvPr id="159" name="Google Shape;159;p28"/>
          <p:cNvSpPr txBox="1"/>
          <p:nvPr/>
        </p:nvSpPr>
        <p:spPr>
          <a:xfrm>
            <a:off x="272800" y="2820775"/>
            <a:ext cx="8790000" cy="2253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US" sz="2200">
                <a:solidFill>
                  <a:schemeClr val="dk1"/>
                </a:solidFill>
                <a:latin typeface="Average"/>
                <a:ea typeface="Average"/>
                <a:cs typeface="Average"/>
                <a:sym typeface="Average"/>
              </a:rPr>
              <a:t>Some folks lacked cell phone and internet for weeks after the hurricane.</a:t>
            </a:r>
            <a:endParaRPr sz="2200">
              <a:solidFill>
                <a:schemeClr val="dk1"/>
              </a:solidFill>
              <a:latin typeface="Average"/>
              <a:ea typeface="Average"/>
              <a:cs typeface="Average"/>
              <a:sym typeface="Average"/>
            </a:endParaRPr>
          </a:p>
          <a:p>
            <a:pPr indent="-342900" lvl="0" marL="457200" rtl="0" algn="l">
              <a:lnSpc>
                <a:spcPct val="115000"/>
              </a:lnSpc>
              <a:spcBef>
                <a:spcPts val="1000"/>
              </a:spcBef>
              <a:spcAft>
                <a:spcPts val="0"/>
              </a:spcAft>
              <a:buClr>
                <a:schemeClr val="dk1"/>
              </a:buClr>
              <a:buSzPts val="1800"/>
              <a:buFont typeface="Average"/>
              <a:buChar char="●"/>
            </a:pPr>
            <a:r>
              <a:rPr lang="en-US" sz="1800">
                <a:solidFill>
                  <a:schemeClr val="dk1"/>
                </a:solidFill>
                <a:latin typeface="Average"/>
                <a:ea typeface="Average"/>
                <a:cs typeface="Average"/>
                <a:sym typeface="Average"/>
              </a:rPr>
              <a:t>Ham radio filled the gap.</a:t>
            </a:r>
            <a:endParaRPr sz="1800">
              <a:solidFill>
                <a:schemeClr val="dk1"/>
              </a:solidFill>
              <a:latin typeface="Average"/>
              <a:ea typeface="Average"/>
              <a:cs typeface="Average"/>
              <a:sym typeface="Average"/>
            </a:endParaRPr>
          </a:p>
          <a:p>
            <a:pPr indent="-342900" lvl="0" marL="457200" rtl="0" algn="l">
              <a:lnSpc>
                <a:spcPct val="115000"/>
              </a:lnSpc>
              <a:spcBef>
                <a:spcPts val="0"/>
              </a:spcBef>
              <a:spcAft>
                <a:spcPts val="0"/>
              </a:spcAft>
              <a:buClr>
                <a:schemeClr val="dk1"/>
              </a:buClr>
              <a:buSzPts val="1800"/>
              <a:buFont typeface="Average"/>
              <a:buChar char="●"/>
            </a:pPr>
            <a:r>
              <a:rPr lang="en-US" sz="1800">
                <a:solidFill>
                  <a:schemeClr val="dk1"/>
                </a:solidFill>
                <a:latin typeface="Average"/>
                <a:ea typeface="Average"/>
                <a:cs typeface="Average"/>
                <a:sym typeface="Average"/>
              </a:rPr>
              <a:t>There was a single, 5-watt (small!) repeater at the top of the mountain, where it covered basically the whole mountain and valley below it.</a:t>
            </a:r>
            <a:endParaRPr sz="1800">
              <a:solidFill>
                <a:schemeClr val="dk1"/>
              </a:solidFill>
              <a:latin typeface="Average"/>
              <a:ea typeface="Average"/>
              <a:cs typeface="Average"/>
              <a:sym typeface="Average"/>
            </a:endParaRPr>
          </a:p>
          <a:p>
            <a:pPr indent="-342900" lvl="0" marL="457200" rtl="0" algn="l">
              <a:lnSpc>
                <a:spcPct val="115000"/>
              </a:lnSpc>
              <a:spcBef>
                <a:spcPts val="0"/>
              </a:spcBef>
              <a:spcAft>
                <a:spcPts val="0"/>
              </a:spcAft>
              <a:buClr>
                <a:schemeClr val="dk1"/>
              </a:buClr>
              <a:buSzPts val="1800"/>
              <a:buFont typeface="Average"/>
              <a:buChar char="●"/>
            </a:pPr>
            <a:r>
              <a:rPr lang="en-US" sz="1800">
                <a:solidFill>
                  <a:schemeClr val="dk1"/>
                </a:solidFill>
                <a:latin typeface="Average"/>
                <a:ea typeface="Average"/>
                <a:cs typeface="Average"/>
                <a:sym typeface="Average"/>
              </a:rPr>
              <a:t>People used Ham radio to check in on elderly family, share info about what resources were available, and give up-to-the-minute road conditions.</a:t>
            </a:r>
            <a:endParaRPr sz="1800">
              <a:solidFill>
                <a:schemeClr val="dk1"/>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9"/>
          <p:cNvSpPr txBox="1"/>
          <p:nvPr>
            <p:ph type="title"/>
          </p:nvPr>
        </p:nvSpPr>
        <p:spPr>
          <a:xfrm>
            <a:off x="346250" y="668450"/>
            <a:ext cx="83496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Ham Licenses</a:t>
            </a:r>
            <a:endParaRPr sz="3000"/>
          </a:p>
        </p:txBody>
      </p:sp>
      <p:sp>
        <p:nvSpPr>
          <p:cNvPr id="165" name="Google Shape;165;p29"/>
          <p:cNvSpPr txBox="1"/>
          <p:nvPr>
            <p:ph type="title"/>
          </p:nvPr>
        </p:nvSpPr>
        <p:spPr>
          <a:xfrm>
            <a:off x="346250" y="1368000"/>
            <a:ext cx="8631600" cy="35157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lang="en-US" sz="2200">
                <a:latin typeface="Average"/>
                <a:ea typeface="Average"/>
                <a:cs typeface="Average"/>
                <a:sym typeface="Average"/>
              </a:rPr>
              <a:t>Under normal conditions, no one will talk to you on a repeater without a call sign – your unique ID – which you get with your license.</a:t>
            </a:r>
            <a:endParaRPr sz="2200">
              <a:latin typeface="Average"/>
              <a:ea typeface="Average"/>
              <a:cs typeface="Average"/>
              <a:sym typeface="Average"/>
            </a:endParaRPr>
          </a:p>
          <a:p>
            <a:pPr indent="-317500" lvl="0" marL="457200" rtl="0" algn="l">
              <a:lnSpc>
                <a:spcPct val="115000"/>
              </a:lnSpc>
              <a:spcBef>
                <a:spcPts val="1000"/>
              </a:spcBef>
              <a:spcAft>
                <a:spcPts val="0"/>
              </a:spcAft>
              <a:buSzPts val="1400"/>
              <a:buFont typeface="Average"/>
              <a:buChar char="●"/>
            </a:pPr>
            <a:r>
              <a:rPr lang="en-US" sz="1800">
                <a:latin typeface="Average"/>
                <a:ea typeface="Average"/>
                <a:cs typeface="Average"/>
                <a:sym typeface="Average"/>
              </a:rPr>
              <a:t>The first is a Ham license is a Technician license.</a:t>
            </a:r>
            <a:endParaRPr sz="1800">
              <a:latin typeface="Average"/>
              <a:ea typeface="Average"/>
              <a:cs typeface="Average"/>
              <a:sym typeface="Average"/>
            </a:endParaRPr>
          </a:p>
          <a:p>
            <a:pPr indent="-342900" lvl="0" marL="4572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The “tech” exam has 35 multiple-choice questions out of a pool of 412.</a:t>
            </a:r>
            <a:endParaRPr sz="1800">
              <a:latin typeface="Average"/>
              <a:ea typeface="Average"/>
              <a:cs typeface="Average"/>
              <a:sym typeface="Average"/>
            </a:endParaRPr>
          </a:p>
          <a:p>
            <a:pPr indent="-317500" lvl="1" marL="914400" rtl="0" algn="l">
              <a:lnSpc>
                <a:spcPct val="115000"/>
              </a:lnSpc>
              <a:spcBef>
                <a:spcPts val="1000"/>
              </a:spcBef>
              <a:spcAft>
                <a:spcPts val="0"/>
              </a:spcAft>
              <a:buSzPts val="1400"/>
              <a:buFont typeface="Average"/>
              <a:buChar char="○"/>
            </a:pPr>
            <a:r>
              <a:rPr lang="en-US" sz="1400">
                <a:latin typeface="Average"/>
                <a:ea typeface="Average"/>
                <a:cs typeface="Average"/>
                <a:sym typeface="Average"/>
              </a:rPr>
              <a:t>Pass with 74% (26 questions) right.</a:t>
            </a:r>
            <a:endParaRPr sz="1400">
              <a:latin typeface="Average"/>
              <a:ea typeface="Average"/>
              <a:cs typeface="Average"/>
              <a:sym typeface="Average"/>
            </a:endParaRPr>
          </a:p>
          <a:p>
            <a:pPr indent="-342900" lvl="0" marL="4572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You pay ~$10 to take it online, $35 for your license if you pass.</a:t>
            </a:r>
            <a:endParaRPr sz="1800">
              <a:latin typeface="Average"/>
              <a:ea typeface="Average"/>
              <a:cs typeface="Average"/>
              <a:sym typeface="Average"/>
            </a:endParaRPr>
          </a:p>
          <a:p>
            <a:pPr indent="-317500" lvl="1" marL="914400" rtl="0" algn="l">
              <a:lnSpc>
                <a:spcPct val="115000"/>
              </a:lnSpc>
              <a:spcBef>
                <a:spcPts val="1000"/>
              </a:spcBef>
              <a:spcAft>
                <a:spcPts val="0"/>
              </a:spcAft>
              <a:buSzPts val="1400"/>
              <a:buFont typeface="Average"/>
              <a:buChar char="○"/>
            </a:pPr>
            <a:r>
              <a:rPr lang="en-US" sz="1400">
                <a:latin typeface="Average"/>
                <a:ea typeface="Average"/>
                <a:cs typeface="Average"/>
                <a:sym typeface="Average"/>
              </a:rPr>
              <a:t>You get a 10-year license and a random call sign.</a:t>
            </a:r>
            <a:endParaRPr sz="1800">
              <a:latin typeface="Average"/>
              <a:ea typeface="Average"/>
              <a:cs typeface="Average"/>
              <a:sym typeface="Average"/>
            </a:endParaRPr>
          </a:p>
        </p:txBody>
      </p:sp>
      <p:pic>
        <p:nvPicPr>
          <p:cNvPr id="166" name="Google Shape;166;p29" title="Screenshot 2026-02-18 at 11.02.23.png"/>
          <p:cNvPicPr preferRelativeResize="0"/>
          <p:nvPr/>
        </p:nvPicPr>
        <p:blipFill rotWithShape="1">
          <a:blip r:embed="rId3">
            <a:alphaModFix/>
          </a:blip>
          <a:srcRect b="50707" l="0" r="0" t="0"/>
          <a:stretch/>
        </p:blipFill>
        <p:spPr>
          <a:xfrm>
            <a:off x="4219550" y="0"/>
            <a:ext cx="4924450" cy="1542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0"/>
          <p:cNvSpPr txBox="1"/>
          <p:nvPr>
            <p:ph type="title"/>
          </p:nvPr>
        </p:nvSpPr>
        <p:spPr>
          <a:xfrm>
            <a:off x="448675" y="310500"/>
            <a:ext cx="8240100" cy="7557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US" sz="3000"/>
              <a:t>More Licensing Considerations (Ham &amp; GMRS)</a:t>
            </a:r>
            <a:endParaRPr sz="3000"/>
          </a:p>
        </p:txBody>
      </p:sp>
      <p:sp>
        <p:nvSpPr>
          <p:cNvPr id="172" name="Google Shape;172;p30"/>
          <p:cNvSpPr txBox="1"/>
          <p:nvPr>
            <p:ph type="title"/>
          </p:nvPr>
        </p:nvSpPr>
        <p:spPr>
          <a:xfrm>
            <a:off x="363075" y="1363850"/>
            <a:ext cx="4836300" cy="3449100"/>
          </a:xfrm>
          <a:prstGeom prst="rect">
            <a:avLst/>
          </a:prstGeom>
        </p:spPr>
        <p:txBody>
          <a:bodyPr anchorCtr="0" anchor="b" bIns="91425" lIns="91425" spcFirstLastPara="1" rIns="91425" wrap="square" tIns="91425">
            <a:normAutofit fontScale="90000"/>
          </a:bodyPr>
          <a:lstStyle/>
          <a:p>
            <a:pPr indent="0" lvl="0" marL="0" rtl="0" algn="l">
              <a:lnSpc>
                <a:spcPct val="115000"/>
              </a:lnSpc>
              <a:spcBef>
                <a:spcPts val="1000"/>
              </a:spcBef>
              <a:spcAft>
                <a:spcPts val="0"/>
              </a:spcAft>
              <a:buNone/>
            </a:pPr>
            <a:r>
              <a:rPr lang="en-US" sz="2244">
                <a:latin typeface="Average"/>
                <a:ea typeface="Average"/>
                <a:cs typeface="Average"/>
                <a:sym typeface="Average"/>
              </a:rPr>
              <a:t>You have to give the FCC your legal name.</a:t>
            </a:r>
            <a:endParaRPr sz="2244">
              <a:latin typeface="Average"/>
              <a:ea typeface="Average"/>
              <a:cs typeface="Average"/>
              <a:sym typeface="Average"/>
            </a:endParaRPr>
          </a:p>
          <a:p>
            <a:pPr indent="-344170" lvl="0" marL="457200" rtl="0" algn="l">
              <a:lnSpc>
                <a:spcPct val="115000"/>
              </a:lnSpc>
              <a:spcBef>
                <a:spcPts val="1000"/>
              </a:spcBef>
              <a:spcAft>
                <a:spcPts val="0"/>
              </a:spcAft>
              <a:buSzPct val="100000"/>
              <a:buFont typeface="Average"/>
              <a:buChar char="●"/>
            </a:pPr>
            <a:r>
              <a:rPr lang="en-US" sz="2022">
                <a:latin typeface="Average"/>
                <a:ea typeface="Average"/>
                <a:cs typeface="Average"/>
                <a:sym typeface="Average"/>
              </a:rPr>
              <a:t>Call sign is public searchable and ID’s you.</a:t>
            </a:r>
            <a:endParaRPr sz="2022">
              <a:latin typeface="Average"/>
              <a:ea typeface="Average"/>
              <a:cs typeface="Average"/>
              <a:sym typeface="Average"/>
            </a:endParaRPr>
          </a:p>
          <a:p>
            <a:pPr indent="-344170" lvl="0" marL="457200" rtl="0" algn="l">
              <a:lnSpc>
                <a:spcPct val="115000"/>
              </a:lnSpc>
              <a:spcBef>
                <a:spcPts val="1000"/>
              </a:spcBef>
              <a:spcAft>
                <a:spcPts val="0"/>
              </a:spcAft>
              <a:buSzPct val="100000"/>
              <a:buFont typeface="Average"/>
              <a:buChar char="●"/>
            </a:pPr>
            <a:r>
              <a:rPr lang="en-US" sz="2022">
                <a:latin typeface="Average"/>
                <a:ea typeface="Average"/>
                <a:cs typeface="Average"/>
                <a:sym typeface="Average"/>
              </a:rPr>
              <a:t>Your address is visible online via your callsign — you can use a PO Box or community center, etc. for privacy.</a:t>
            </a:r>
            <a:endParaRPr sz="2022">
              <a:latin typeface="Average"/>
              <a:ea typeface="Average"/>
              <a:cs typeface="Average"/>
              <a:sym typeface="Average"/>
            </a:endParaRPr>
          </a:p>
          <a:p>
            <a:pPr indent="-344170" lvl="0" marL="457200" rtl="0" algn="l">
              <a:lnSpc>
                <a:spcPct val="115000"/>
              </a:lnSpc>
              <a:spcBef>
                <a:spcPts val="1000"/>
              </a:spcBef>
              <a:spcAft>
                <a:spcPts val="0"/>
              </a:spcAft>
              <a:buSzPct val="100000"/>
              <a:buFont typeface="Average"/>
              <a:buChar char="●"/>
            </a:pPr>
            <a:r>
              <a:rPr lang="en-US" sz="2022">
                <a:latin typeface="Average"/>
                <a:ea typeface="Average"/>
                <a:cs typeface="Average"/>
                <a:sym typeface="Average"/>
              </a:rPr>
              <a:t>Do you have a felony conviction?</a:t>
            </a:r>
            <a:endParaRPr sz="2022">
              <a:latin typeface="Average"/>
              <a:ea typeface="Average"/>
              <a:cs typeface="Average"/>
              <a:sym typeface="Average"/>
            </a:endParaRPr>
          </a:p>
          <a:p>
            <a:pPr indent="-318770" lvl="1" marL="914400" rtl="0" algn="l">
              <a:lnSpc>
                <a:spcPct val="115000"/>
              </a:lnSpc>
              <a:spcBef>
                <a:spcPts val="1000"/>
              </a:spcBef>
              <a:spcAft>
                <a:spcPts val="0"/>
              </a:spcAft>
              <a:buSzPct val="100000"/>
              <a:buFont typeface="Average"/>
              <a:buChar char="○"/>
            </a:pPr>
            <a:r>
              <a:rPr lang="en-US" sz="1578">
                <a:latin typeface="Average"/>
                <a:ea typeface="Average"/>
                <a:cs typeface="Average"/>
                <a:sym typeface="Average"/>
              </a:rPr>
              <a:t>You have to include a written explanation…</a:t>
            </a:r>
            <a:endParaRPr sz="1578">
              <a:latin typeface="Average"/>
              <a:ea typeface="Average"/>
              <a:cs typeface="Average"/>
              <a:sym typeface="Average"/>
            </a:endParaRPr>
          </a:p>
          <a:p>
            <a:pPr indent="-318770" lvl="1" marL="914400" rtl="0" algn="l">
              <a:lnSpc>
                <a:spcPct val="115000"/>
              </a:lnSpc>
              <a:spcBef>
                <a:spcPts val="1000"/>
              </a:spcBef>
              <a:spcAft>
                <a:spcPts val="0"/>
              </a:spcAft>
              <a:buSzPct val="100000"/>
              <a:buFont typeface="Average"/>
              <a:buChar char="○"/>
            </a:pPr>
            <a:r>
              <a:rPr lang="en-US" sz="1578">
                <a:latin typeface="Average"/>
                <a:ea typeface="Average"/>
                <a:cs typeface="Average"/>
                <a:sym typeface="Average"/>
              </a:rPr>
              <a:t>But </a:t>
            </a:r>
            <a:r>
              <a:rPr lang="en-US" sz="1578">
                <a:latin typeface="Average"/>
                <a:ea typeface="Average"/>
                <a:cs typeface="Average"/>
                <a:sym typeface="Average"/>
              </a:rPr>
              <a:t>you’ll probably</a:t>
            </a:r>
            <a:r>
              <a:rPr lang="en-US" sz="1578">
                <a:latin typeface="Average"/>
                <a:ea typeface="Average"/>
                <a:cs typeface="Average"/>
                <a:sym typeface="Average"/>
              </a:rPr>
              <a:t> still get a license.</a:t>
            </a:r>
            <a:endParaRPr sz="1578">
              <a:latin typeface="Average"/>
              <a:ea typeface="Average"/>
              <a:cs typeface="Average"/>
              <a:sym typeface="Average"/>
            </a:endParaRPr>
          </a:p>
        </p:txBody>
      </p:sp>
      <p:pic>
        <p:nvPicPr>
          <p:cNvPr id="173" name="Google Shape;173;p30" title="Screenshot 2025-04-30 at 7.05.35 PM.png"/>
          <p:cNvPicPr preferRelativeResize="0"/>
          <p:nvPr/>
        </p:nvPicPr>
        <p:blipFill>
          <a:blip r:embed="rId3">
            <a:alphaModFix/>
          </a:blip>
          <a:stretch>
            <a:fillRect/>
          </a:stretch>
        </p:blipFill>
        <p:spPr>
          <a:xfrm>
            <a:off x="5199375" y="2183898"/>
            <a:ext cx="3944623" cy="29596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ph type="title"/>
          </p:nvPr>
        </p:nvSpPr>
        <p:spPr>
          <a:xfrm>
            <a:off x="311700" y="555600"/>
            <a:ext cx="33651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Why Get Licensed?</a:t>
            </a:r>
            <a:endParaRPr sz="3000"/>
          </a:p>
        </p:txBody>
      </p:sp>
      <p:sp>
        <p:nvSpPr>
          <p:cNvPr id="179" name="Google Shape;179;p31"/>
          <p:cNvSpPr txBox="1"/>
          <p:nvPr>
            <p:ph type="title"/>
          </p:nvPr>
        </p:nvSpPr>
        <p:spPr>
          <a:xfrm>
            <a:off x="311700" y="1543325"/>
            <a:ext cx="8774400" cy="3052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2600">
                <a:latin typeface="Average"/>
                <a:ea typeface="Average"/>
                <a:cs typeface="Average"/>
                <a:sym typeface="Average"/>
              </a:rPr>
              <a:t>Basic reasons:</a:t>
            </a:r>
            <a:endParaRPr sz="2600">
              <a:latin typeface="Average"/>
              <a:ea typeface="Average"/>
              <a:cs typeface="Average"/>
              <a:sym typeface="Average"/>
            </a:endParaRPr>
          </a:p>
          <a:p>
            <a:pPr indent="-368300" lvl="0" marL="457200" rtl="0" algn="l">
              <a:spcBef>
                <a:spcPts val="0"/>
              </a:spcBef>
              <a:spcAft>
                <a:spcPts val="0"/>
              </a:spcAft>
              <a:buSzPts val="2200"/>
              <a:buFont typeface="Average"/>
              <a:buChar char="●"/>
            </a:pPr>
            <a:r>
              <a:rPr lang="en-US" sz="2200">
                <a:latin typeface="Average"/>
                <a:ea typeface="Average"/>
                <a:cs typeface="Average"/>
                <a:sym typeface="Average"/>
              </a:rPr>
              <a:t>It’s the law</a:t>
            </a:r>
            <a:r>
              <a:rPr lang="en-US" sz="2200">
                <a:latin typeface="Average"/>
                <a:ea typeface="Average"/>
                <a:cs typeface="Average"/>
                <a:sym typeface="Average"/>
              </a:rPr>
              <a:t>. </a:t>
            </a:r>
            <a:endParaRPr sz="2200">
              <a:latin typeface="Average"/>
              <a:ea typeface="Average"/>
              <a:cs typeface="Average"/>
              <a:sym typeface="Average"/>
            </a:endParaRPr>
          </a:p>
          <a:p>
            <a:pPr indent="-368300" lvl="0" marL="457200" rtl="0" algn="l">
              <a:spcBef>
                <a:spcPts val="0"/>
              </a:spcBef>
              <a:spcAft>
                <a:spcPts val="0"/>
              </a:spcAft>
              <a:buSzPts val="2200"/>
              <a:buFont typeface="Average"/>
              <a:buChar char="●"/>
            </a:pPr>
            <a:r>
              <a:rPr lang="en-US" sz="2200">
                <a:latin typeface="Average"/>
                <a:ea typeface="Average"/>
                <a:cs typeface="Average"/>
                <a:sym typeface="Average"/>
              </a:rPr>
              <a:t>It’s cheap.</a:t>
            </a:r>
            <a:endParaRPr sz="2200">
              <a:latin typeface="Average"/>
              <a:ea typeface="Average"/>
              <a:cs typeface="Average"/>
              <a:sym typeface="Average"/>
            </a:endParaRPr>
          </a:p>
          <a:p>
            <a:pPr indent="-368300" lvl="0" marL="457200" rtl="0" algn="l">
              <a:spcBef>
                <a:spcPts val="0"/>
              </a:spcBef>
              <a:spcAft>
                <a:spcPts val="0"/>
              </a:spcAft>
              <a:buSzPts val="2200"/>
              <a:buFont typeface="Average"/>
              <a:buChar char="●"/>
            </a:pPr>
            <a:r>
              <a:rPr lang="en-US" sz="2200">
                <a:latin typeface="Average"/>
                <a:ea typeface="Average"/>
                <a:cs typeface="Average"/>
                <a:sym typeface="Average"/>
              </a:rPr>
              <a:t>It’s fast and easy.</a:t>
            </a:r>
            <a:endParaRPr sz="2200">
              <a:latin typeface="Average"/>
              <a:ea typeface="Average"/>
              <a:cs typeface="Average"/>
              <a:sym typeface="Average"/>
            </a:endParaRPr>
          </a:p>
          <a:p>
            <a:pPr indent="0" lvl="0" marL="457200" rtl="0" algn="l">
              <a:spcBef>
                <a:spcPts val="0"/>
              </a:spcBef>
              <a:spcAft>
                <a:spcPts val="0"/>
              </a:spcAft>
              <a:buNone/>
            </a:pPr>
            <a:r>
              <a:t/>
            </a:r>
            <a:endParaRPr sz="1800">
              <a:latin typeface="Average"/>
              <a:ea typeface="Average"/>
              <a:cs typeface="Average"/>
              <a:sym typeface="Average"/>
            </a:endParaRPr>
          </a:p>
          <a:p>
            <a:pPr indent="0" lvl="0" marL="0" rtl="0" algn="l">
              <a:spcBef>
                <a:spcPts val="0"/>
              </a:spcBef>
              <a:spcAft>
                <a:spcPts val="0"/>
              </a:spcAft>
              <a:buNone/>
            </a:pPr>
            <a:r>
              <a:rPr lang="en-US" sz="2600">
                <a:latin typeface="Average"/>
                <a:ea typeface="Average"/>
                <a:cs typeface="Average"/>
                <a:sym typeface="Average"/>
              </a:rPr>
              <a:t>Important reasons to get licensed:</a:t>
            </a:r>
            <a:endParaRPr sz="2600">
              <a:latin typeface="Average"/>
              <a:ea typeface="Average"/>
              <a:cs typeface="Average"/>
              <a:sym typeface="Average"/>
            </a:endParaRPr>
          </a:p>
          <a:p>
            <a:pPr indent="-349250" lvl="0" marL="457200" rtl="0" algn="l">
              <a:spcBef>
                <a:spcPts val="0"/>
              </a:spcBef>
              <a:spcAft>
                <a:spcPts val="0"/>
              </a:spcAft>
              <a:buSzPts val="1900"/>
              <a:buFont typeface="Average"/>
              <a:buAutoNum type="arabicPeriod"/>
            </a:pPr>
            <a:r>
              <a:rPr lang="en-US" sz="1900">
                <a:latin typeface="Average"/>
                <a:ea typeface="Average"/>
                <a:cs typeface="Average"/>
                <a:sym typeface="Average"/>
              </a:rPr>
              <a:t>Comms is hard to get right, especially when you’re under pressure.</a:t>
            </a:r>
            <a:endParaRPr sz="1900">
              <a:latin typeface="Average"/>
              <a:ea typeface="Average"/>
              <a:cs typeface="Average"/>
              <a:sym typeface="Average"/>
            </a:endParaRPr>
          </a:p>
          <a:p>
            <a:pPr indent="-349250" lvl="0" marL="457200" rtl="0" algn="l">
              <a:spcBef>
                <a:spcPts val="0"/>
              </a:spcBef>
              <a:spcAft>
                <a:spcPts val="0"/>
              </a:spcAft>
              <a:buSzPts val="1900"/>
              <a:buFont typeface="Average"/>
              <a:buAutoNum type="arabicPeriod"/>
            </a:pPr>
            <a:r>
              <a:rPr lang="en-US" sz="1900">
                <a:latin typeface="Average"/>
                <a:ea typeface="Average"/>
                <a:cs typeface="Average"/>
                <a:sym typeface="Average"/>
              </a:rPr>
              <a:t>The only way to learn is by practicing with the greater Ham radio community.</a:t>
            </a:r>
            <a:endParaRPr sz="1900">
              <a:latin typeface="Average"/>
              <a:ea typeface="Average"/>
              <a:cs typeface="Average"/>
              <a:sym typeface="Average"/>
            </a:endParaRPr>
          </a:p>
          <a:p>
            <a:pPr indent="-349250" lvl="0" marL="457200" rtl="0" algn="l">
              <a:spcBef>
                <a:spcPts val="0"/>
              </a:spcBef>
              <a:spcAft>
                <a:spcPts val="0"/>
              </a:spcAft>
              <a:buSzPts val="1900"/>
              <a:buFont typeface="Average"/>
              <a:buAutoNum type="arabicPeriod"/>
            </a:pPr>
            <a:r>
              <a:rPr b="1" i="1" lang="en-US" sz="1900">
                <a:latin typeface="Average"/>
                <a:ea typeface="Average"/>
                <a:cs typeface="Average"/>
                <a:sym typeface="Average"/>
              </a:rPr>
              <a:t>If you don’t have a call sign, no one in the community will talk to you.</a:t>
            </a:r>
            <a:endParaRPr b="1" i="1" sz="1900">
              <a:latin typeface="Average"/>
              <a:ea typeface="Average"/>
              <a:cs typeface="Average"/>
              <a:sym typeface="Average"/>
            </a:endParaRPr>
          </a:p>
        </p:txBody>
      </p:sp>
      <p:pic>
        <p:nvPicPr>
          <p:cNvPr id="180" name="Google Shape;180;p31"/>
          <p:cNvPicPr preferRelativeResize="0"/>
          <p:nvPr/>
        </p:nvPicPr>
        <p:blipFill rotWithShape="1">
          <a:blip r:embed="rId3">
            <a:alphaModFix/>
          </a:blip>
          <a:srcRect b="21844" l="0" r="0" t="0"/>
          <a:stretch/>
        </p:blipFill>
        <p:spPr>
          <a:xfrm>
            <a:off x="6336000" y="0"/>
            <a:ext cx="2808000" cy="32919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32"/>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a:t>Resources</a:t>
            </a:r>
            <a:r>
              <a:rPr lang="en-US"/>
              <a:t> to Study for Your Ham License</a:t>
            </a:r>
            <a:endParaRPr/>
          </a:p>
        </p:txBody>
      </p:sp>
      <p:sp>
        <p:nvSpPr>
          <p:cNvPr id="186" name="Google Shape;186;p32"/>
          <p:cNvSpPr txBox="1"/>
          <p:nvPr>
            <p:ph idx="1" type="body"/>
          </p:nvPr>
        </p:nvSpPr>
        <p:spPr>
          <a:xfrm>
            <a:off x="457200" y="1200150"/>
            <a:ext cx="6103200" cy="3394500"/>
          </a:xfrm>
          <a:prstGeom prst="rect">
            <a:avLst/>
          </a:prstGeom>
          <a:noFill/>
          <a:ln>
            <a:noFill/>
          </a:ln>
        </p:spPr>
        <p:txBody>
          <a:bodyPr anchorCtr="0" anchor="t" bIns="45700" lIns="91425" spcFirstLastPara="1" rIns="91425" wrap="square" tIns="45700">
            <a:normAutofit fontScale="92500" lnSpcReduction="20000"/>
          </a:bodyPr>
          <a:lstStyle/>
          <a:p>
            <a:pPr indent="-393065" lvl="0" marL="342900" rtl="0" algn="l">
              <a:spcBef>
                <a:spcPts val="480"/>
              </a:spcBef>
              <a:spcAft>
                <a:spcPts val="0"/>
              </a:spcAft>
              <a:buClr>
                <a:srgbClr val="FFFFFF"/>
              </a:buClr>
              <a:buSzPct val="127273"/>
              <a:buChar char="●"/>
            </a:pPr>
            <a:r>
              <a:rPr lang="en-US" sz="2200">
                <a:solidFill>
                  <a:srgbClr val="FFFFFF"/>
                </a:solidFill>
              </a:rPr>
              <a:t>www.hamstudy.org</a:t>
            </a:r>
            <a:endParaRPr sz="2200">
              <a:solidFill>
                <a:srgbClr val="FFFFFF"/>
              </a:solidFill>
            </a:endParaRPr>
          </a:p>
          <a:p>
            <a:pPr indent="-393065" lvl="0" marL="342900" rtl="0" algn="l">
              <a:spcBef>
                <a:spcPts val="1200"/>
              </a:spcBef>
              <a:spcAft>
                <a:spcPts val="0"/>
              </a:spcAft>
              <a:buClr>
                <a:srgbClr val="FFFFFF"/>
              </a:buClr>
              <a:buSzPct val="127273"/>
              <a:buChar char="●"/>
            </a:pPr>
            <a:r>
              <a:rPr lang="en-US" sz="2200">
                <a:solidFill>
                  <a:srgbClr val="FFFFFF"/>
                </a:solidFill>
              </a:rPr>
              <a:t>HamStu</a:t>
            </a:r>
            <a:r>
              <a:rPr lang="en-US" sz="2200">
                <a:solidFill>
                  <a:srgbClr val="FFFFFF"/>
                </a:solidFill>
              </a:rPr>
              <a:t>d</a:t>
            </a:r>
            <a:r>
              <a:rPr lang="en-US" sz="2200">
                <a:solidFill>
                  <a:srgbClr val="FFFFFF"/>
                </a:solidFill>
              </a:rPr>
              <a:t>y phone app</a:t>
            </a:r>
            <a:endParaRPr sz="2200">
              <a:solidFill>
                <a:srgbClr val="FFFFFF"/>
              </a:solidFill>
            </a:endParaRPr>
          </a:p>
          <a:p>
            <a:pPr indent="-357823" lvl="0" marL="342900" rtl="0" algn="l">
              <a:spcBef>
                <a:spcPts val="1200"/>
              </a:spcBef>
              <a:spcAft>
                <a:spcPts val="0"/>
              </a:spcAft>
              <a:buClr>
                <a:srgbClr val="FFFFFF"/>
              </a:buClr>
              <a:buSzPct val="100000"/>
              <a:buChar char="●"/>
            </a:pPr>
            <a:r>
              <a:rPr i="1" lang="en-US" sz="2200">
                <a:solidFill>
                  <a:srgbClr val="FFFFFF"/>
                </a:solidFill>
              </a:rPr>
              <a:t>Pass Your Amateur Radio Technician Class Test - The Easy Way</a:t>
            </a:r>
            <a:endParaRPr i="1" sz="2200">
              <a:solidFill>
                <a:srgbClr val="FFFFFF"/>
              </a:solidFill>
            </a:endParaRPr>
          </a:p>
          <a:p>
            <a:pPr indent="-322580" lvl="1" marL="685800" rtl="0" algn="l">
              <a:spcBef>
                <a:spcPts val="1200"/>
              </a:spcBef>
              <a:spcAft>
                <a:spcPts val="0"/>
              </a:spcAft>
              <a:buClr>
                <a:srgbClr val="FFFFFF"/>
              </a:buClr>
              <a:buSzPct val="100000"/>
              <a:buChar char="○"/>
            </a:pPr>
            <a:r>
              <a:rPr lang="en-US" sz="1600">
                <a:solidFill>
                  <a:srgbClr val="FFFFFF"/>
                </a:solidFill>
              </a:rPr>
              <a:t>From the “All Ham and No Spam” series</a:t>
            </a:r>
            <a:endParaRPr sz="1600">
              <a:solidFill>
                <a:srgbClr val="FFFFFF"/>
              </a:solidFill>
            </a:endParaRPr>
          </a:p>
          <a:p>
            <a:pPr indent="-357823" lvl="0" marL="342900" rtl="0" algn="l">
              <a:spcBef>
                <a:spcPts val="1200"/>
              </a:spcBef>
              <a:spcAft>
                <a:spcPts val="0"/>
              </a:spcAft>
              <a:buClr>
                <a:srgbClr val="FFFFFF"/>
              </a:buClr>
              <a:buSzPct val="100000"/>
              <a:buChar char="●"/>
            </a:pPr>
            <a:r>
              <a:rPr lang="en-US" sz="2200">
                <a:solidFill>
                  <a:srgbClr val="FFFFFF"/>
                </a:solidFill>
              </a:rPr>
              <a:t>"Ham Crams" are a very effective way to get your license.</a:t>
            </a:r>
            <a:endParaRPr sz="2200">
              <a:solidFill>
                <a:srgbClr val="FFFFFF"/>
              </a:solidFill>
            </a:endParaRPr>
          </a:p>
          <a:p>
            <a:pPr indent="-357823" lvl="0" marL="342900" rtl="0" algn="l">
              <a:spcBef>
                <a:spcPts val="1200"/>
              </a:spcBef>
              <a:spcAft>
                <a:spcPts val="1200"/>
              </a:spcAft>
              <a:buSzPct val="100000"/>
              <a:buChar char="●"/>
            </a:pPr>
            <a:r>
              <a:rPr lang="en-US" sz="2200">
                <a:solidFill>
                  <a:schemeClr val="dk1"/>
                </a:solidFill>
              </a:rPr>
              <a:t>Find your local club to learn more!</a:t>
            </a:r>
            <a:endParaRPr sz="2200">
              <a:solidFill>
                <a:srgbClr val="FFFFFF"/>
              </a:solidFill>
            </a:endParaRPr>
          </a:p>
        </p:txBody>
      </p:sp>
      <p:pic>
        <p:nvPicPr>
          <p:cNvPr id="187" name="Google Shape;187;p32" title="Screenshot 2025-05-02 at 12.39.58.png"/>
          <p:cNvPicPr preferRelativeResize="0"/>
          <p:nvPr/>
        </p:nvPicPr>
        <p:blipFill>
          <a:blip r:embed="rId3">
            <a:alphaModFix/>
          </a:blip>
          <a:stretch>
            <a:fillRect/>
          </a:stretch>
        </p:blipFill>
        <p:spPr>
          <a:xfrm>
            <a:off x="6712800" y="1215779"/>
            <a:ext cx="2278800" cy="335096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3"/>
          <p:cNvSpPr txBox="1"/>
          <p:nvPr>
            <p:ph type="title"/>
          </p:nvPr>
        </p:nvSpPr>
        <p:spPr>
          <a:xfrm>
            <a:off x="251350" y="384525"/>
            <a:ext cx="8514000" cy="75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Ham Radio DNA</a:t>
            </a:r>
            <a:endParaRPr sz="3000"/>
          </a:p>
        </p:txBody>
      </p:sp>
      <p:sp>
        <p:nvSpPr>
          <p:cNvPr id="193" name="Google Shape;193;p33"/>
          <p:cNvSpPr txBox="1"/>
          <p:nvPr>
            <p:ph type="title"/>
          </p:nvPr>
        </p:nvSpPr>
        <p:spPr>
          <a:xfrm>
            <a:off x="251350" y="1305250"/>
            <a:ext cx="6736800" cy="34950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lang="en-US" sz="2220">
                <a:latin typeface="Average"/>
                <a:ea typeface="Average"/>
                <a:cs typeface="Average"/>
                <a:sym typeface="Average"/>
              </a:rPr>
              <a:t>Ham radio was founded on transparency.</a:t>
            </a:r>
            <a:endParaRPr sz="2220">
              <a:latin typeface="Average"/>
              <a:ea typeface="Average"/>
              <a:cs typeface="Average"/>
              <a:sym typeface="Average"/>
            </a:endParaRPr>
          </a:p>
          <a:p>
            <a:pPr indent="-344170" lvl="0" marL="457200" rtl="0" algn="l">
              <a:lnSpc>
                <a:spcPct val="115000"/>
              </a:lnSpc>
              <a:spcBef>
                <a:spcPts val="1000"/>
              </a:spcBef>
              <a:spcAft>
                <a:spcPts val="0"/>
              </a:spcAft>
              <a:buSzPts val="1820"/>
              <a:buFont typeface="Average"/>
              <a:buChar char="●"/>
            </a:pPr>
            <a:r>
              <a:rPr lang="en-US" sz="1820">
                <a:latin typeface="Average"/>
                <a:ea typeface="Average"/>
                <a:cs typeface="Average"/>
                <a:sym typeface="Average"/>
              </a:rPr>
              <a:t>Anyone can listen to any Ham at any time.</a:t>
            </a:r>
            <a:endParaRPr sz="1820">
              <a:latin typeface="Average"/>
              <a:ea typeface="Average"/>
              <a:cs typeface="Average"/>
              <a:sym typeface="Average"/>
            </a:endParaRPr>
          </a:p>
          <a:p>
            <a:pPr indent="-344170" lvl="0" marL="457200" rtl="0" algn="l">
              <a:lnSpc>
                <a:spcPct val="115000"/>
              </a:lnSpc>
              <a:spcBef>
                <a:spcPts val="0"/>
              </a:spcBef>
              <a:spcAft>
                <a:spcPts val="0"/>
              </a:spcAft>
              <a:buSzPts val="1820"/>
              <a:buFont typeface="Average"/>
              <a:buChar char="●"/>
            </a:pPr>
            <a:r>
              <a:rPr lang="en-US" sz="1820">
                <a:latin typeface="Average"/>
                <a:ea typeface="Average"/>
                <a:cs typeface="Average"/>
                <a:sym typeface="Average"/>
              </a:rPr>
              <a:t>This is important during disasters.</a:t>
            </a:r>
            <a:endParaRPr sz="1820">
              <a:latin typeface="Average"/>
              <a:ea typeface="Average"/>
              <a:cs typeface="Average"/>
              <a:sym typeface="Average"/>
            </a:endParaRPr>
          </a:p>
          <a:p>
            <a:pPr indent="-344170" lvl="0" marL="457200" rtl="0" algn="l">
              <a:lnSpc>
                <a:spcPct val="115000"/>
              </a:lnSpc>
              <a:spcBef>
                <a:spcPts val="0"/>
              </a:spcBef>
              <a:spcAft>
                <a:spcPts val="0"/>
              </a:spcAft>
              <a:buSzPts val="1820"/>
              <a:buFont typeface="Average"/>
              <a:buChar char="●"/>
            </a:pPr>
            <a:r>
              <a:rPr lang="en-US" sz="1820">
                <a:latin typeface="Average"/>
                <a:ea typeface="Average"/>
                <a:cs typeface="Average"/>
                <a:sym typeface="Average"/>
              </a:rPr>
              <a:t>Note: Anyone can legally (and practically) listen to any radio frequency.</a:t>
            </a:r>
            <a:endParaRPr sz="1820">
              <a:latin typeface="Average"/>
              <a:ea typeface="Average"/>
              <a:cs typeface="Average"/>
              <a:sym typeface="Average"/>
            </a:endParaRPr>
          </a:p>
          <a:p>
            <a:pPr indent="0" lvl="0" marL="0" rtl="0" algn="l">
              <a:lnSpc>
                <a:spcPct val="115000"/>
              </a:lnSpc>
              <a:spcBef>
                <a:spcPts val="1000"/>
              </a:spcBef>
              <a:spcAft>
                <a:spcPts val="0"/>
              </a:spcAft>
              <a:buNone/>
            </a:pPr>
            <a:r>
              <a:t/>
            </a:r>
            <a:endParaRPr sz="1220">
              <a:latin typeface="Average"/>
              <a:ea typeface="Average"/>
              <a:cs typeface="Average"/>
              <a:sym typeface="Average"/>
            </a:endParaRPr>
          </a:p>
          <a:p>
            <a:pPr indent="0" lvl="0" marL="0" rtl="0" algn="l">
              <a:lnSpc>
                <a:spcPct val="115000"/>
              </a:lnSpc>
              <a:spcBef>
                <a:spcPts val="1000"/>
              </a:spcBef>
              <a:spcAft>
                <a:spcPts val="0"/>
              </a:spcAft>
              <a:buNone/>
            </a:pPr>
            <a:r>
              <a:rPr lang="en-US" sz="2220">
                <a:latin typeface="Average"/>
                <a:ea typeface="Average"/>
                <a:cs typeface="Average"/>
                <a:sym typeface="Average"/>
              </a:rPr>
              <a:t>Ham radio is not “broadcast” radio!</a:t>
            </a:r>
            <a:endParaRPr sz="2220">
              <a:latin typeface="Average"/>
              <a:ea typeface="Average"/>
              <a:cs typeface="Average"/>
              <a:sym typeface="Average"/>
            </a:endParaRPr>
          </a:p>
          <a:p>
            <a:pPr indent="-344170" lvl="0" marL="457200" rtl="0" algn="l">
              <a:lnSpc>
                <a:spcPct val="115000"/>
              </a:lnSpc>
              <a:spcBef>
                <a:spcPts val="1000"/>
              </a:spcBef>
              <a:spcAft>
                <a:spcPts val="0"/>
              </a:spcAft>
              <a:buSzPts val="1820"/>
              <a:buFont typeface="Average"/>
              <a:buChar char="●"/>
            </a:pPr>
            <a:r>
              <a:rPr lang="en-US" sz="1820">
                <a:latin typeface="Average"/>
                <a:ea typeface="Average"/>
                <a:cs typeface="Average"/>
                <a:sym typeface="Average"/>
              </a:rPr>
              <a:t>Broadcast means “for the general public to listen to”.</a:t>
            </a:r>
            <a:endParaRPr sz="1820">
              <a:latin typeface="Average"/>
              <a:ea typeface="Average"/>
              <a:cs typeface="Average"/>
              <a:sym typeface="Average"/>
            </a:endParaRPr>
          </a:p>
          <a:p>
            <a:pPr indent="-344170" lvl="0" marL="457200" rtl="0" algn="l">
              <a:lnSpc>
                <a:spcPct val="115000"/>
              </a:lnSpc>
              <a:spcBef>
                <a:spcPts val="0"/>
              </a:spcBef>
              <a:spcAft>
                <a:spcPts val="0"/>
              </a:spcAft>
              <a:buSzPts val="1820"/>
              <a:buFont typeface="Average"/>
              <a:buChar char="●"/>
            </a:pPr>
            <a:r>
              <a:rPr lang="en-US" sz="1820">
                <a:latin typeface="Average"/>
                <a:ea typeface="Average"/>
                <a:cs typeface="Average"/>
                <a:sym typeface="Average"/>
              </a:rPr>
              <a:t>Ham is for “Hamateurs” to talk to each other.</a:t>
            </a:r>
            <a:endParaRPr sz="1820">
              <a:latin typeface="Average"/>
              <a:ea typeface="Average"/>
              <a:cs typeface="Average"/>
              <a:sym typeface="Average"/>
            </a:endParaRPr>
          </a:p>
        </p:txBody>
      </p:sp>
      <p:pic>
        <p:nvPicPr>
          <p:cNvPr id="194" name="Google Shape;194;p33"/>
          <p:cNvPicPr preferRelativeResize="0"/>
          <p:nvPr/>
        </p:nvPicPr>
        <p:blipFill rotWithShape="1">
          <a:blip r:embed="rId3">
            <a:alphaModFix/>
          </a:blip>
          <a:srcRect b="0" l="-7997" r="23280" t="0"/>
          <a:stretch/>
        </p:blipFill>
        <p:spPr>
          <a:xfrm>
            <a:off x="6630425" y="0"/>
            <a:ext cx="2513574" cy="3649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4"/>
          <p:cNvSpPr txBox="1"/>
          <p:nvPr>
            <p:ph type="title"/>
          </p:nvPr>
        </p:nvSpPr>
        <p:spPr>
          <a:xfrm>
            <a:off x="311700" y="282475"/>
            <a:ext cx="8453700" cy="712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sz="3000"/>
              <a:t>What You </a:t>
            </a:r>
            <a:r>
              <a:rPr lang="en-US" sz="3000" u="sng"/>
              <a:t>Can’t</a:t>
            </a:r>
            <a:r>
              <a:rPr lang="en-US" sz="3000"/>
              <a:t> Do With Ham</a:t>
            </a:r>
            <a:endParaRPr sz="3000"/>
          </a:p>
        </p:txBody>
      </p:sp>
      <p:sp>
        <p:nvSpPr>
          <p:cNvPr id="200" name="Google Shape;200;p34"/>
          <p:cNvSpPr txBox="1"/>
          <p:nvPr>
            <p:ph type="title"/>
          </p:nvPr>
        </p:nvSpPr>
        <p:spPr>
          <a:xfrm>
            <a:off x="311700" y="1497425"/>
            <a:ext cx="5651100" cy="3404100"/>
          </a:xfrm>
          <a:prstGeom prst="rect">
            <a:avLst/>
          </a:prstGeom>
        </p:spPr>
        <p:txBody>
          <a:bodyPr anchorCtr="0" anchor="b" bIns="91425" lIns="91425" spcFirstLastPara="1" rIns="91425" wrap="square" tIns="91425">
            <a:noAutofit/>
          </a:bodyPr>
          <a:lstStyle/>
          <a:p>
            <a:pPr indent="0" lvl="0" marL="0" rtl="0" algn="l">
              <a:lnSpc>
                <a:spcPct val="115000"/>
              </a:lnSpc>
              <a:spcBef>
                <a:spcPts val="1000"/>
              </a:spcBef>
              <a:spcAft>
                <a:spcPts val="0"/>
              </a:spcAft>
              <a:buNone/>
            </a:pPr>
            <a:r>
              <a:rPr lang="en-US" sz="2020">
                <a:latin typeface="Average"/>
                <a:ea typeface="Average"/>
                <a:cs typeface="Average"/>
                <a:sym typeface="Average"/>
              </a:rPr>
              <a:t>Ham’s DNA explains some of its legal limitations:</a:t>
            </a:r>
            <a:endParaRPr sz="2020">
              <a:latin typeface="Average"/>
              <a:ea typeface="Average"/>
              <a:cs typeface="Average"/>
              <a:sym typeface="Average"/>
            </a:endParaRPr>
          </a:p>
          <a:p>
            <a:pPr indent="-331470" lvl="0" marL="457200" rtl="0" algn="l">
              <a:lnSpc>
                <a:spcPct val="115000"/>
              </a:lnSpc>
              <a:spcBef>
                <a:spcPts val="1000"/>
              </a:spcBef>
              <a:spcAft>
                <a:spcPts val="0"/>
              </a:spcAft>
              <a:buSzPts val="1620"/>
              <a:buFont typeface="Average"/>
              <a:buChar char="●"/>
            </a:pPr>
            <a:r>
              <a:rPr lang="en-US" sz="1620">
                <a:latin typeface="Average"/>
                <a:ea typeface="Average"/>
                <a:cs typeface="Average"/>
                <a:sym typeface="Average"/>
              </a:rPr>
              <a:t>Illegal to encrypt transmissions or talk in code.</a:t>
            </a:r>
            <a:endParaRPr sz="1620">
              <a:latin typeface="Average"/>
              <a:ea typeface="Average"/>
              <a:cs typeface="Average"/>
              <a:sym typeface="Average"/>
            </a:endParaRPr>
          </a:p>
          <a:p>
            <a:pPr indent="-306070" lvl="1" marL="914400" rtl="0" algn="l">
              <a:lnSpc>
                <a:spcPct val="115000"/>
              </a:lnSpc>
              <a:spcBef>
                <a:spcPts val="1000"/>
              </a:spcBef>
              <a:spcAft>
                <a:spcPts val="0"/>
              </a:spcAft>
              <a:buSzPts val="1220"/>
              <a:buFont typeface="Average"/>
              <a:buChar char="○"/>
            </a:pPr>
            <a:r>
              <a:rPr lang="en-US" sz="1220">
                <a:latin typeface="Average"/>
                <a:ea typeface="Average"/>
                <a:cs typeface="Average"/>
                <a:sym typeface="Average"/>
              </a:rPr>
              <a:t>There </a:t>
            </a:r>
            <a:r>
              <a:rPr i="1" lang="en-US" sz="1220">
                <a:latin typeface="Average"/>
                <a:ea typeface="Average"/>
                <a:cs typeface="Average"/>
                <a:sym typeface="Average"/>
              </a:rPr>
              <a:t>are</a:t>
            </a:r>
            <a:r>
              <a:rPr lang="en-US" sz="1220">
                <a:latin typeface="Average"/>
                <a:ea typeface="Average"/>
                <a:cs typeface="Average"/>
                <a:sym typeface="Average"/>
              </a:rPr>
              <a:t> security-by-obscurity options: Low transmit power, less-used bands…</a:t>
            </a:r>
            <a:endParaRPr sz="1220">
              <a:latin typeface="Average"/>
              <a:ea typeface="Average"/>
              <a:cs typeface="Average"/>
              <a:sym typeface="Average"/>
            </a:endParaRPr>
          </a:p>
          <a:p>
            <a:pPr indent="-331470" lvl="0" marL="457200" rtl="0" algn="l">
              <a:lnSpc>
                <a:spcPct val="115000"/>
              </a:lnSpc>
              <a:spcBef>
                <a:spcPts val="1000"/>
              </a:spcBef>
              <a:spcAft>
                <a:spcPts val="0"/>
              </a:spcAft>
              <a:buSzPts val="1620"/>
              <a:buFont typeface="Average"/>
              <a:buChar char="●"/>
            </a:pPr>
            <a:r>
              <a:rPr lang="en-US" sz="1620">
                <a:latin typeface="Average"/>
                <a:ea typeface="Average"/>
                <a:cs typeface="Average"/>
                <a:sym typeface="Average"/>
              </a:rPr>
              <a:t>Illegal to broadcast </a:t>
            </a:r>
            <a:r>
              <a:rPr lang="en-US" sz="1620">
                <a:latin typeface="Average"/>
                <a:ea typeface="Average"/>
                <a:cs typeface="Average"/>
                <a:sym typeface="Average"/>
              </a:rPr>
              <a:t>music</a:t>
            </a:r>
            <a:r>
              <a:rPr lang="en-US" sz="1620">
                <a:latin typeface="Average"/>
                <a:ea typeface="Average"/>
                <a:cs typeface="Average"/>
                <a:sym typeface="Average"/>
              </a:rPr>
              <a:t> – no pirate radio :(</a:t>
            </a:r>
            <a:endParaRPr sz="1620">
              <a:latin typeface="Average"/>
              <a:ea typeface="Average"/>
              <a:cs typeface="Average"/>
              <a:sym typeface="Average"/>
            </a:endParaRPr>
          </a:p>
          <a:p>
            <a:pPr indent="0" lvl="0" marL="0" rtl="0" algn="l">
              <a:lnSpc>
                <a:spcPct val="115000"/>
              </a:lnSpc>
              <a:spcBef>
                <a:spcPts val="1000"/>
              </a:spcBef>
              <a:spcAft>
                <a:spcPts val="0"/>
              </a:spcAft>
              <a:buNone/>
            </a:pPr>
            <a:r>
              <a:rPr lang="en-US" sz="2000">
                <a:latin typeface="Average"/>
                <a:ea typeface="Average"/>
                <a:cs typeface="Average"/>
                <a:sym typeface="Average"/>
              </a:rPr>
              <a:t>There are also technical limitations:</a:t>
            </a:r>
            <a:endParaRPr sz="2000">
              <a:latin typeface="Average"/>
              <a:ea typeface="Average"/>
              <a:cs typeface="Average"/>
              <a:sym typeface="Average"/>
            </a:endParaRPr>
          </a:p>
          <a:p>
            <a:pPr indent="-331470" lvl="0" marL="457200" rtl="0" algn="l">
              <a:lnSpc>
                <a:spcPct val="115000"/>
              </a:lnSpc>
              <a:spcBef>
                <a:spcPts val="1000"/>
              </a:spcBef>
              <a:spcAft>
                <a:spcPts val="0"/>
              </a:spcAft>
              <a:buSzPts val="1620"/>
              <a:buFont typeface="Average"/>
              <a:buChar char="●"/>
            </a:pPr>
            <a:r>
              <a:rPr lang="en-US" sz="1620">
                <a:latin typeface="Average"/>
                <a:ea typeface="Average"/>
                <a:cs typeface="Average"/>
                <a:sym typeface="Average"/>
              </a:rPr>
              <a:t>With some work, someone can find </a:t>
            </a:r>
            <a:r>
              <a:rPr lang="en-US" sz="1620">
                <a:latin typeface="Average"/>
                <a:ea typeface="Average"/>
                <a:cs typeface="Average"/>
                <a:sym typeface="Average"/>
              </a:rPr>
              <a:t>your location</a:t>
            </a:r>
            <a:r>
              <a:rPr lang="en-US" sz="1620">
                <a:latin typeface="Average"/>
                <a:ea typeface="Average"/>
                <a:cs typeface="Average"/>
                <a:sym typeface="Average"/>
              </a:rPr>
              <a:t> when transmitting. (like all radio)</a:t>
            </a:r>
            <a:endParaRPr sz="1620">
              <a:latin typeface="Average"/>
              <a:ea typeface="Average"/>
              <a:cs typeface="Average"/>
              <a:sym typeface="Average"/>
            </a:endParaRPr>
          </a:p>
          <a:p>
            <a:pPr indent="-331470" lvl="0" marL="457200" rtl="0" algn="l">
              <a:lnSpc>
                <a:spcPct val="115000"/>
              </a:lnSpc>
              <a:spcBef>
                <a:spcPts val="1000"/>
              </a:spcBef>
              <a:spcAft>
                <a:spcPts val="0"/>
              </a:spcAft>
              <a:buSzPts val="1620"/>
              <a:buFont typeface="Average"/>
              <a:buChar char="●"/>
            </a:pPr>
            <a:r>
              <a:rPr lang="en-US" sz="1620">
                <a:latin typeface="Average"/>
                <a:ea typeface="Average"/>
                <a:cs typeface="Average"/>
                <a:sym typeface="Average"/>
              </a:rPr>
              <a:t>If you talk to someone, everyone else on that frequency can hear you. (unlike a cell phone)</a:t>
            </a:r>
            <a:endParaRPr sz="1620">
              <a:latin typeface="Average"/>
              <a:ea typeface="Average"/>
              <a:cs typeface="Average"/>
              <a:sym typeface="Average"/>
            </a:endParaRPr>
          </a:p>
        </p:txBody>
      </p:sp>
      <p:pic>
        <p:nvPicPr>
          <p:cNvPr id="201" name="Google Shape;201;p34" title="Screenshot 2025-07-22 at 09.13.08.png"/>
          <p:cNvPicPr preferRelativeResize="0"/>
          <p:nvPr/>
        </p:nvPicPr>
        <p:blipFill>
          <a:blip r:embed="rId3">
            <a:alphaModFix/>
          </a:blip>
          <a:stretch>
            <a:fillRect/>
          </a:stretch>
        </p:blipFill>
        <p:spPr>
          <a:xfrm>
            <a:off x="5736925" y="2085850"/>
            <a:ext cx="3407075" cy="30576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5"/>
          <p:cNvSpPr txBox="1"/>
          <p:nvPr>
            <p:ph type="title"/>
          </p:nvPr>
        </p:nvSpPr>
        <p:spPr>
          <a:xfrm>
            <a:off x="308825" y="574888"/>
            <a:ext cx="7704000" cy="57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3000"/>
              <a:t>Ham Community, Ham Culture</a:t>
            </a:r>
            <a:endParaRPr sz="3000"/>
          </a:p>
        </p:txBody>
      </p:sp>
      <p:sp>
        <p:nvSpPr>
          <p:cNvPr id="207" name="Google Shape;207;p35"/>
          <p:cNvSpPr txBox="1"/>
          <p:nvPr>
            <p:ph type="title"/>
          </p:nvPr>
        </p:nvSpPr>
        <p:spPr>
          <a:xfrm>
            <a:off x="308825" y="1527650"/>
            <a:ext cx="8607000" cy="3457200"/>
          </a:xfrm>
          <a:prstGeom prst="rect">
            <a:avLst/>
          </a:prstGeom>
        </p:spPr>
        <p:txBody>
          <a:bodyPr anchorCtr="0" anchor="b" bIns="91425" lIns="91425" spcFirstLastPara="1" rIns="91425" wrap="square" tIns="91425">
            <a:noAutofit/>
          </a:bodyPr>
          <a:lstStyle/>
          <a:p>
            <a:pPr indent="-368300" lvl="0" marL="457200" rtl="0" algn="l">
              <a:lnSpc>
                <a:spcPct val="115000"/>
              </a:lnSpc>
              <a:spcBef>
                <a:spcPts val="1000"/>
              </a:spcBef>
              <a:spcAft>
                <a:spcPts val="0"/>
              </a:spcAft>
              <a:buSzPts val="2200"/>
              <a:buFont typeface="Average"/>
              <a:buChar char="●"/>
            </a:pPr>
            <a:r>
              <a:rPr lang="en-US" sz="2200">
                <a:latin typeface="Average"/>
                <a:ea typeface="Average"/>
                <a:cs typeface="Average"/>
                <a:sym typeface="Average"/>
              </a:rPr>
              <a:t>Ham culture is based on openness and educating future Hams.</a:t>
            </a:r>
            <a:endParaRPr sz="2200">
              <a:latin typeface="Average"/>
              <a:ea typeface="Average"/>
              <a:cs typeface="Average"/>
              <a:sym typeface="Average"/>
            </a:endParaRPr>
          </a:p>
          <a:p>
            <a:pPr indent="-342900" lvl="1" marL="9144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They know they need new people for their beloved hobby to survive!</a:t>
            </a:r>
            <a:endParaRPr sz="1800">
              <a:latin typeface="Average"/>
              <a:ea typeface="Average"/>
              <a:cs typeface="Average"/>
              <a:sym typeface="Average"/>
            </a:endParaRPr>
          </a:p>
          <a:p>
            <a:pPr indent="-368300" lvl="0" marL="457200" rtl="0" algn="l">
              <a:lnSpc>
                <a:spcPct val="115000"/>
              </a:lnSpc>
              <a:spcBef>
                <a:spcPts val="1000"/>
              </a:spcBef>
              <a:spcAft>
                <a:spcPts val="0"/>
              </a:spcAft>
              <a:buSzPts val="2200"/>
              <a:buFont typeface="Average"/>
              <a:buChar char="●"/>
            </a:pPr>
            <a:r>
              <a:rPr lang="en-US" sz="2200">
                <a:latin typeface="Average"/>
                <a:ea typeface="Average"/>
                <a:cs typeface="Average"/>
                <a:sym typeface="Average"/>
              </a:rPr>
              <a:t>Ham culture also developed ~100 years ago, when radio was a primary way to make friends and communicate.</a:t>
            </a:r>
            <a:endParaRPr sz="2200">
              <a:latin typeface="Average"/>
              <a:ea typeface="Average"/>
              <a:cs typeface="Average"/>
              <a:sym typeface="Average"/>
            </a:endParaRPr>
          </a:p>
          <a:p>
            <a:pPr indent="-342900" lvl="1" marL="9144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Some older Hams use their local repeater to small talk with friends for hours.</a:t>
            </a:r>
            <a:endParaRPr sz="1800">
              <a:latin typeface="Average"/>
              <a:ea typeface="Average"/>
              <a:cs typeface="Average"/>
              <a:sym typeface="Average"/>
            </a:endParaRPr>
          </a:p>
          <a:p>
            <a:pPr indent="-342900" lvl="1" marL="914400" rtl="0" algn="l">
              <a:lnSpc>
                <a:spcPct val="115000"/>
              </a:lnSpc>
              <a:spcBef>
                <a:spcPts val="1000"/>
              </a:spcBef>
              <a:spcAft>
                <a:spcPts val="0"/>
              </a:spcAft>
              <a:buSzPts val="1800"/>
              <a:buFont typeface="Average"/>
              <a:buChar char="○"/>
            </a:pPr>
            <a:r>
              <a:rPr lang="en-US" sz="1800">
                <a:latin typeface="Average"/>
                <a:ea typeface="Average"/>
                <a:cs typeface="Average"/>
                <a:sym typeface="Average"/>
              </a:rPr>
              <a:t>Other repeaters </a:t>
            </a:r>
            <a:r>
              <a:rPr lang="en-US" sz="1800">
                <a:latin typeface="Average"/>
                <a:ea typeface="Average"/>
                <a:cs typeface="Average"/>
                <a:sym typeface="Average"/>
              </a:rPr>
              <a:t>discourage</a:t>
            </a:r>
            <a:r>
              <a:rPr lang="en-US" sz="1800">
                <a:latin typeface="Average"/>
                <a:ea typeface="Average"/>
                <a:cs typeface="Average"/>
                <a:sym typeface="Average"/>
              </a:rPr>
              <a:t> people from tying it up, because that makes it unusable for others.</a:t>
            </a:r>
            <a:endParaRPr sz="1800">
              <a:latin typeface="Average"/>
              <a:ea typeface="Average"/>
              <a:cs typeface="Average"/>
              <a:sym typeface="Average"/>
            </a:endParaRPr>
          </a:p>
        </p:txBody>
      </p:sp>
      <p:pic>
        <p:nvPicPr>
          <p:cNvPr id="208" name="Google Shape;208;p35"/>
          <p:cNvPicPr preferRelativeResize="0"/>
          <p:nvPr/>
        </p:nvPicPr>
        <p:blipFill>
          <a:blip r:embed="rId3">
            <a:alphaModFix/>
          </a:blip>
          <a:stretch>
            <a:fillRect/>
          </a:stretch>
        </p:blipFill>
        <p:spPr>
          <a:xfrm>
            <a:off x="6189025" y="0"/>
            <a:ext cx="2954976" cy="19699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6"/>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None/>
            </a:pPr>
            <a:r>
              <a:rPr lang="en-US"/>
              <a:t>Radio Clubs!</a:t>
            </a:r>
            <a:endParaRPr/>
          </a:p>
        </p:txBody>
      </p:sp>
      <p:sp>
        <p:nvSpPr>
          <p:cNvPr id="214" name="Google Shape;214;p36"/>
          <p:cNvSpPr txBox="1"/>
          <p:nvPr>
            <p:ph idx="1" type="body"/>
          </p:nvPr>
        </p:nvSpPr>
        <p:spPr>
          <a:xfrm>
            <a:off x="457200" y="1504951"/>
            <a:ext cx="8229600" cy="3394500"/>
          </a:xfrm>
          <a:prstGeom prst="rect">
            <a:avLst/>
          </a:prstGeom>
          <a:noFill/>
          <a:ln>
            <a:noFill/>
          </a:ln>
        </p:spPr>
        <p:txBody>
          <a:bodyPr anchorCtr="0" anchor="t" bIns="45700" lIns="91425" spcFirstLastPara="1" rIns="91425" wrap="square" tIns="45700">
            <a:normAutofit/>
          </a:bodyPr>
          <a:lstStyle/>
          <a:p>
            <a:pPr indent="0" lvl="0" marL="0" rtl="0" algn="l">
              <a:spcBef>
                <a:spcPts val="480"/>
              </a:spcBef>
              <a:spcAft>
                <a:spcPts val="0"/>
              </a:spcAft>
              <a:buNone/>
            </a:pPr>
            <a:r>
              <a:rPr lang="en-US" sz="2200">
                <a:solidFill>
                  <a:srgbClr val="FFFFFF"/>
                </a:solidFill>
              </a:rPr>
              <a:t>Practically every big and medium-sized city has its own radio club.</a:t>
            </a:r>
            <a:endParaRPr sz="2200">
              <a:solidFill>
                <a:srgbClr val="FFFFFF"/>
              </a:solidFill>
            </a:endParaRPr>
          </a:p>
          <a:p>
            <a:pPr indent="-342900" lvl="0" marL="457200" rtl="0" algn="l">
              <a:spcBef>
                <a:spcPts val="1200"/>
              </a:spcBef>
              <a:spcAft>
                <a:spcPts val="0"/>
              </a:spcAft>
              <a:buClr>
                <a:srgbClr val="FFFFFF"/>
              </a:buClr>
              <a:buSzPts val="1800"/>
              <a:buChar char="●"/>
            </a:pPr>
            <a:r>
              <a:rPr lang="en-US">
                <a:solidFill>
                  <a:srgbClr val="FFFFFF"/>
                </a:solidFill>
              </a:rPr>
              <a:t>C</a:t>
            </a:r>
            <a:r>
              <a:rPr lang="en-US">
                <a:solidFill>
                  <a:srgbClr val="FFFFFF"/>
                </a:solidFill>
              </a:rPr>
              <a:t>lubs host talks, maintain repeaters, have weekly “nets”, do support for events, lead emcomms trainings and more.</a:t>
            </a:r>
            <a:endParaRPr>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Club members usually sell gear to each other first, and for lower prices.</a:t>
            </a:r>
            <a:endParaRPr>
              <a:solidFill>
                <a:srgbClr val="FFFFFF"/>
              </a:solidFill>
            </a:endParaRPr>
          </a:p>
          <a:p>
            <a:pPr indent="-368300" lvl="1" marL="914400" rtl="0" algn="l">
              <a:spcBef>
                <a:spcPts val="0"/>
              </a:spcBef>
              <a:spcAft>
                <a:spcPts val="0"/>
              </a:spcAft>
              <a:buClr>
                <a:srgbClr val="FFFFFF"/>
              </a:buClr>
              <a:buSzPts val="2200"/>
              <a:buChar char="○"/>
            </a:pPr>
            <a:r>
              <a:rPr lang="en-US" sz="1800">
                <a:solidFill>
                  <a:srgbClr val="FFFFFF"/>
                </a:solidFill>
              </a:rPr>
              <a:t>This is a great way to get cheap(er) gear.</a:t>
            </a:r>
            <a:endParaRPr sz="1800">
              <a:solidFill>
                <a:srgbClr val="FFFFFF"/>
              </a:solidFill>
            </a:endParaRPr>
          </a:p>
          <a:p>
            <a:pPr indent="-368300" lvl="1" marL="914400" rtl="0" algn="l">
              <a:spcBef>
                <a:spcPts val="0"/>
              </a:spcBef>
              <a:spcAft>
                <a:spcPts val="0"/>
              </a:spcAft>
              <a:buClr>
                <a:srgbClr val="FFFFFF"/>
              </a:buClr>
              <a:buSzPts val="2200"/>
              <a:buChar char="○"/>
            </a:pPr>
            <a:r>
              <a:rPr lang="en-US" sz="1800">
                <a:solidFill>
                  <a:srgbClr val="FFFFFF"/>
                </a:solidFill>
              </a:rPr>
              <a:t>Some clubs even let you borrow equipment!</a:t>
            </a:r>
            <a:endParaRPr sz="1800">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Consider joining one to learn more about radio.</a:t>
            </a:r>
            <a:endParaRPr>
              <a:solidFill>
                <a:srgbClr val="FFFFFF"/>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7"/>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ARES/RACES</a:t>
            </a:r>
            <a:endParaRPr/>
          </a:p>
        </p:txBody>
      </p:sp>
      <p:sp>
        <p:nvSpPr>
          <p:cNvPr id="220" name="Google Shape;220;p37"/>
          <p:cNvSpPr txBox="1"/>
          <p:nvPr>
            <p:ph idx="1" type="body"/>
          </p:nvPr>
        </p:nvSpPr>
        <p:spPr>
          <a:xfrm>
            <a:off x="457200" y="1200150"/>
            <a:ext cx="5856600" cy="3394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1900">
                <a:solidFill>
                  <a:srgbClr val="FFFFFF"/>
                </a:solidFill>
              </a:rPr>
              <a:t>Ham radio operators can be an essential part of disaster response. Here are some ways you can get involved:</a:t>
            </a:r>
            <a:endParaRPr sz="1900">
              <a:solidFill>
                <a:srgbClr val="FFFFFF"/>
              </a:solidFill>
            </a:endParaRPr>
          </a:p>
          <a:p>
            <a:pPr indent="0" lvl="0" marL="0" rtl="0" algn="l">
              <a:spcBef>
                <a:spcPts val="0"/>
              </a:spcBef>
              <a:spcAft>
                <a:spcPts val="0"/>
              </a:spcAft>
              <a:buNone/>
            </a:pPr>
            <a:r>
              <a:t/>
            </a:r>
            <a:endParaRPr>
              <a:solidFill>
                <a:srgbClr val="FFFFFF"/>
              </a:solidFill>
            </a:endParaRPr>
          </a:p>
          <a:p>
            <a:pPr indent="-285750" lvl="0" marL="342900" rtl="0" algn="l">
              <a:spcBef>
                <a:spcPts val="480"/>
              </a:spcBef>
              <a:spcAft>
                <a:spcPts val="0"/>
              </a:spcAft>
              <a:buClr>
                <a:srgbClr val="FFFFFF"/>
              </a:buClr>
              <a:buSzPts val="1500"/>
              <a:buChar char="●"/>
            </a:pPr>
            <a:r>
              <a:rPr lang="en-US" sz="1500">
                <a:solidFill>
                  <a:srgbClr val="FFFFFF"/>
                </a:solidFill>
              </a:rPr>
              <a:t>RACES: Activated by government if they need amateur support – typically only during emergencies.</a:t>
            </a:r>
            <a:endParaRPr sz="1500">
              <a:solidFill>
                <a:srgbClr val="FFFFFF"/>
              </a:solidFill>
            </a:endParaRPr>
          </a:p>
          <a:p>
            <a:pPr indent="-285750" lvl="0" marL="342900" rtl="0" algn="l">
              <a:spcBef>
                <a:spcPts val="480"/>
              </a:spcBef>
              <a:spcAft>
                <a:spcPts val="0"/>
              </a:spcAft>
              <a:buClr>
                <a:srgbClr val="FFFFFF"/>
              </a:buClr>
              <a:buSzPts val="1500"/>
              <a:buChar char="●"/>
            </a:pPr>
            <a:r>
              <a:rPr lang="en-US" sz="1500">
                <a:solidFill>
                  <a:srgbClr val="FFFFFF"/>
                </a:solidFill>
              </a:rPr>
              <a:t>ARES: ARRL’s emergency comms arm, activated before, during, and after emergencies. Handles a wider range of communications and is organized by Hams, not the government.</a:t>
            </a:r>
            <a:endParaRPr sz="1500">
              <a:solidFill>
                <a:srgbClr val="FFFFFF"/>
              </a:solidFill>
            </a:endParaRPr>
          </a:p>
          <a:p>
            <a:pPr indent="-323850" lvl="0" marL="342900" rtl="0" algn="l">
              <a:spcBef>
                <a:spcPts val="1200"/>
              </a:spcBef>
              <a:spcAft>
                <a:spcPts val="1200"/>
              </a:spcAft>
              <a:buClr>
                <a:srgbClr val="FFFFFF"/>
              </a:buClr>
              <a:buSzPts val="1500"/>
              <a:buChar char="●"/>
            </a:pPr>
            <a:r>
              <a:rPr lang="en-US" sz="1500">
                <a:solidFill>
                  <a:srgbClr val="FFFFFF"/>
                </a:solidFill>
              </a:rPr>
              <a:t>Many opportunities to get involved, including through your local radio club.</a:t>
            </a:r>
            <a:endParaRPr sz="1500">
              <a:solidFill>
                <a:srgbClr val="FFFFFF"/>
              </a:solidFill>
            </a:endParaRPr>
          </a:p>
        </p:txBody>
      </p:sp>
      <p:pic>
        <p:nvPicPr>
          <p:cNvPr descr="Amateur Radio Emergency Service - Wikipedia" id="221" name="Google Shape;221;p37"/>
          <p:cNvPicPr preferRelativeResize="0"/>
          <p:nvPr/>
        </p:nvPicPr>
        <p:blipFill>
          <a:blip r:embed="rId3">
            <a:alphaModFix/>
          </a:blip>
          <a:stretch>
            <a:fillRect/>
          </a:stretch>
        </p:blipFill>
        <p:spPr>
          <a:xfrm>
            <a:off x="6487025" y="1200138"/>
            <a:ext cx="2341325" cy="23413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38"/>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300"/>
              <a:buFont typeface="Calibri"/>
              <a:buNone/>
            </a:pPr>
            <a:r>
              <a:rPr lang="en-US"/>
              <a:t>Meshtastic &amp; Meshcore</a:t>
            </a:r>
            <a:endParaRPr/>
          </a:p>
        </p:txBody>
      </p:sp>
      <p:sp>
        <p:nvSpPr>
          <p:cNvPr id="227" name="Google Shape;227;p38"/>
          <p:cNvSpPr txBox="1"/>
          <p:nvPr>
            <p:ph idx="1" type="body"/>
          </p:nvPr>
        </p:nvSpPr>
        <p:spPr>
          <a:xfrm>
            <a:off x="457200" y="1170550"/>
            <a:ext cx="6636600" cy="35766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480"/>
              </a:spcBef>
              <a:spcAft>
                <a:spcPts val="0"/>
              </a:spcAft>
              <a:buNone/>
            </a:pPr>
            <a:r>
              <a:rPr lang="en-US" sz="2200">
                <a:solidFill>
                  <a:schemeClr val="dk1"/>
                </a:solidFill>
              </a:rPr>
              <a:t>Meshtastic and Meshcore allow you to send and receive text messages without cell service or internet.</a:t>
            </a:r>
            <a:endParaRPr sz="2200">
              <a:solidFill>
                <a:srgbClr val="FFFFFF"/>
              </a:solidFill>
            </a:endParaRPr>
          </a:p>
          <a:p>
            <a:pPr indent="-342900" lvl="0" marL="457200" rtl="0" algn="l">
              <a:spcBef>
                <a:spcPts val="1200"/>
              </a:spcBef>
              <a:spcAft>
                <a:spcPts val="0"/>
              </a:spcAft>
              <a:buClr>
                <a:srgbClr val="FFFFFF"/>
              </a:buClr>
              <a:buSzPts val="1800"/>
              <a:buChar char="●"/>
            </a:pPr>
            <a:r>
              <a:rPr lang="en-US">
                <a:solidFill>
                  <a:srgbClr val="FFFFFF"/>
                </a:solidFill>
              </a:rPr>
              <a:t>It’s a mesh network. By default, every device re-sends the messages it receives.</a:t>
            </a:r>
            <a:endParaRPr>
              <a:solidFill>
                <a:srgbClr val="FFFFFF"/>
              </a:solidFill>
            </a:endParaRPr>
          </a:p>
          <a:p>
            <a:pPr indent="-317500" lvl="1" marL="914400" rtl="0" algn="l">
              <a:spcBef>
                <a:spcPts val="0"/>
              </a:spcBef>
              <a:spcAft>
                <a:spcPts val="0"/>
              </a:spcAft>
              <a:buClr>
                <a:srgbClr val="FFFFFF"/>
              </a:buClr>
              <a:buSzPts val="1400"/>
              <a:buChar char="○"/>
            </a:pPr>
            <a:r>
              <a:rPr lang="en-US">
                <a:solidFill>
                  <a:srgbClr val="FFFFFF"/>
                </a:solidFill>
              </a:rPr>
              <a:t>Each message is re-sent up to 3 times in every direction, so they *can* go far under the right circumstances.</a:t>
            </a:r>
            <a:endParaRPr>
              <a:solidFill>
                <a:srgbClr val="FFFFFF"/>
              </a:solidFill>
            </a:endParaRPr>
          </a:p>
          <a:p>
            <a:pPr indent="-342900" lvl="1" marL="914400" rtl="0" algn="l">
              <a:spcBef>
                <a:spcPts val="0"/>
              </a:spcBef>
              <a:spcAft>
                <a:spcPts val="0"/>
              </a:spcAft>
              <a:buClr>
                <a:srgbClr val="FFFFFF"/>
              </a:buClr>
              <a:buSzPts val="1800"/>
              <a:buChar char="○"/>
            </a:pPr>
            <a:r>
              <a:rPr lang="en-US">
                <a:solidFill>
                  <a:srgbClr val="FFFFFF"/>
                </a:solidFill>
              </a:rPr>
              <a:t>But they are not yet totally reliable for sending or receiving messages.</a:t>
            </a:r>
            <a:endParaRPr>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You will need a </a:t>
            </a:r>
            <a:r>
              <a:rPr lang="en-US">
                <a:solidFill>
                  <a:schemeClr val="dk1"/>
                </a:solidFill>
              </a:rPr>
              <a:t>compatible</a:t>
            </a:r>
            <a:r>
              <a:rPr lang="en-US">
                <a:solidFill>
                  <a:srgbClr val="FFFFFF"/>
                </a:solidFill>
              </a:rPr>
              <a:t> device, which is typically $30-$100; </a:t>
            </a:r>
            <a:r>
              <a:rPr lang="en-US">
                <a:solidFill>
                  <a:schemeClr val="dk1"/>
                </a:solidFill>
              </a:rPr>
              <a:t>cheaper devices require a phone to pair with</a:t>
            </a:r>
            <a:r>
              <a:rPr lang="en-US">
                <a:solidFill>
                  <a:srgbClr val="FFFFFF"/>
                </a:solidFill>
              </a:rPr>
              <a:t>.</a:t>
            </a:r>
            <a:endParaRPr>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It’s possible to create your own private, encrypted channel.</a:t>
            </a:r>
            <a:endParaRPr>
              <a:solidFill>
                <a:srgbClr val="FFFFFF"/>
              </a:solidFill>
            </a:endParaRPr>
          </a:p>
          <a:p>
            <a:pPr indent="-342900" lvl="0" marL="457200" rtl="0" algn="l">
              <a:spcBef>
                <a:spcPts val="0"/>
              </a:spcBef>
              <a:spcAft>
                <a:spcPts val="0"/>
              </a:spcAft>
              <a:buClr>
                <a:srgbClr val="FFFFFF"/>
              </a:buClr>
              <a:buSzPts val="1800"/>
              <a:buChar char="●"/>
            </a:pPr>
            <a:r>
              <a:rPr lang="en-US">
                <a:solidFill>
                  <a:srgbClr val="FFFFFF"/>
                </a:solidFill>
              </a:rPr>
              <a:t>You can also reach out on public channels.</a:t>
            </a:r>
            <a:endParaRPr>
              <a:solidFill>
                <a:srgbClr val="FFFFFF"/>
              </a:solidFill>
            </a:endParaRPr>
          </a:p>
        </p:txBody>
      </p:sp>
      <p:pic>
        <p:nvPicPr>
          <p:cNvPr id="228" name="Google Shape;228;p38"/>
          <p:cNvPicPr preferRelativeResize="0"/>
          <p:nvPr/>
        </p:nvPicPr>
        <p:blipFill rotWithShape="1">
          <a:blip r:embed="rId3">
            <a:alphaModFix/>
          </a:blip>
          <a:srcRect b="0" l="21223" r="0" t="0"/>
          <a:stretch/>
        </p:blipFill>
        <p:spPr>
          <a:xfrm>
            <a:off x="7038550" y="0"/>
            <a:ext cx="2105449" cy="26727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9"/>
          <p:cNvSpPr txBox="1"/>
          <p:nvPr>
            <p:ph type="title"/>
          </p:nvPr>
        </p:nvSpPr>
        <p:spPr>
          <a:xfrm>
            <a:off x="311700" y="445025"/>
            <a:ext cx="8520600" cy="572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Now Get on the Air!</a:t>
            </a:r>
            <a:endParaRPr/>
          </a:p>
        </p:txBody>
      </p:sp>
      <p:sp>
        <p:nvSpPr>
          <p:cNvPr id="234" name="Google Shape;234;p39"/>
          <p:cNvSpPr txBox="1"/>
          <p:nvPr>
            <p:ph idx="1" type="body"/>
          </p:nvPr>
        </p:nvSpPr>
        <p:spPr>
          <a:xfrm>
            <a:off x="311700" y="1152475"/>
            <a:ext cx="4459500" cy="3416400"/>
          </a:xfrm>
          <a:prstGeom prst="rect">
            <a:avLst/>
          </a:prstGeom>
          <a:noFill/>
          <a:ln>
            <a:noFill/>
          </a:ln>
        </p:spPr>
        <p:txBody>
          <a:bodyPr anchorCtr="0" anchor="t" bIns="45700" lIns="91425" spcFirstLastPara="1" rIns="91425" wrap="square" tIns="45700">
            <a:normAutofit/>
          </a:bodyPr>
          <a:lstStyle/>
          <a:p>
            <a:pPr indent="0" lvl="0" marL="0" rtl="0" algn="l">
              <a:spcBef>
                <a:spcPts val="480"/>
              </a:spcBef>
              <a:spcAft>
                <a:spcPts val="0"/>
              </a:spcAft>
              <a:buNone/>
            </a:pPr>
            <a:r>
              <a:rPr lang="en-US" sz="2200">
                <a:solidFill>
                  <a:srgbClr val="FFFFFF"/>
                </a:solidFill>
              </a:rPr>
              <a:t>The best way to learn radio is to practice.</a:t>
            </a:r>
            <a:endParaRPr sz="2200">
              <a:solidFill>
                <a:srgbClr val="FFFFFF"/>
              </a:solidFill>
            </a:endParaRPr>
          </a:p>
          <a:p>
            <a:pPr indent="-342900" lvl="0" marL="457200" rtl="0" algn="l">
              <a:spcBef>
                <a:spcPts val="1200"/>
              </a:spcBef>
              <a:spcAft>
                <a:spcPts val="0"/>
              </a:spcAft>
              <a:buClr>
                <a:srgbClr val="FFFFFF"/>
              </a:buClr>
              <a:buSzPts val="1800"/>
              <a:buChar char="●"/>
            </a:pPr>
            <a:r>
              <a:rPr lang="en-US" sz="1800">
                <a:solidFill>
                  <a:srgbClr val="FFFFFF"/>
                </a:solidFill>
              </a:rPr>
              <a:t>Get your license</a:t>
            </a:r>
            <a:endParaRPr sz="1800">
              <a:solidFill>
                <a:srgbClr val="FFFFFF"/>
              </a:solidFill>
            </a:endParaRPr>
          </a:p>
          <a:p>
            <a:pPr indent="-342900" lvl="0" marL="457200" rtl="0" algn="l">
              <a:spcBef>
                <a:spcPts val="0"/>
              </a:spcBef>
              <a:spcAft>
                <a:spcPts val="0"/>
              </a:spcAft>
              <a:buClr>
                <a:srgbClr val="FFFFFF"/>
              </a:buClr>
              <a:buSzPts val="1800"/>
              <a:buChar char="●"/>
            </a:pPr>
            <a:r>
              <a:rPr lang="en-US" sz="1800">
                <a:solidFill>
                  <a:srgbClr val="FFFFFF"/>
                </a:solidFill>
              </a:rPr>
              <a:t>Practice with friends in the park</a:t>
            </a:r>
            <a:endParaRPr sz="1800">
              <a:solidFill>
                <a:srgbClr val="FFFFFF"/>
              </a:solidFill>
            </a:endParaRPr>
          </a:p>
          <a:p>
            <a:pPr indent="-342900" lvl="0" marL="457200" rtl="0" algn="l">
              <a:spcBef>
                <a:spcPts val="0"/>
              </a:spcBef>
              <a:spcAft>
                <a:spcPts val="0"/>
              </a:spcAft>
              <a:buClr>
                <a:srgbClr val="FFFFFF"/>
              </a:buClr>
              <a:buSzPts val="1800"/>
              <a:buChar char="●"/>
            </a:pPr>
            <a:r>
              <a:rPr lang="en-US" sz="1800">
                <a:solidFill>
                  <a:srgbClr val="FFFFFF"/>
                </a:solidFill>
              </a:rPr>
              <a:t>Get on some local nets – or start your own neighborhood net!</a:t>
            </a:r>
            <a:endParaRPr sz="1800">
              <a:solidFill>
                <a:srgbClr val="FFFFFF"/>
              </a:solidFill>
            </a:endParaRPr>
          </a:p>
        </p:txBody>
      </p:sp>
      <p:pic>
        <p:nvPicPr>
          <p:cNvPr id="235" name="Google Shape;235;p39" title="IMG_5888.jpg"/>
          <p:cNvPicPr preferRelativeResize="0"/>
          <p:nvPr/>
        </p:nvPicPr>
        <p:blipFill>
          <a:blip r:embed="rId3">
            <a:alphaModFix/>
          </a:blip>
          <a:stretch>
            <a:fillRect/>
          </a:stretch>
        </p:blipFill>
        <p:spPr>
          <a:xfrm>
            <a:off x="4832400" y="1152475"/>
            <a:ext cx="3999900" cy="2999925"/>
          </a:xfrm>
          <a:prstGeom prst="rect">
            <a:avLst/>
          </a:prstGeom>
          <a:noFill/>
          <a:ln>
            <a:noFill/>
          </a:ln>
        </p:spPr>
      </p:pic>
      <p:sp>
        <p:nvSpPr>
          <p:cNvPr id="236" name="Google Shape;236;p39"/>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0"/>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Evaluation</a:t>
            </a:r>
            <a:endParaRPr/>
          </a:p>
        </p:txBody>
      </p:sp>
      <p:sp>
        <p:nvSpPr>
          <p:cNvPr id="242" name="Google Shape;242;p40"/>
          <p:cNvSpPr txBox="1"/>
          <p:nvPr>
            <p:ph idx="1" type="body"/>
          </p:nvPr>
        </p:nvSpPr>
        <p:spPr>
          <a:xfrm>
            <a:off x="457200" y="1200150"/>
            <a:ext cx="5039100" cy="3394500"/>
          </a:xfrm>
          <a:prstGeom prst="rect">
            <a:avLst/>
          </a:prstGeom>
          <a:noFill/>
          <a:ln>
            <a:noFill/>
          </a:ln>
        </p:spPr>
        <p:txBody>
          <a:bodyPr anchorCtr="0" anchor="t" bIns="45700" lIns="91425" spcFirstLastPara="1" rIns="91425" wrap="square" tIns="45700">
            <a:normAutofit/>
          </a:bodyPr>
          <a:lstStyle/>
          <a:p>
            <a:pPr indent="0" lvl="0" marL="0" rtl="0" algn="l">
              <a:spcBef>
                <a:spcPts val="480"/>
              </a:spcBef>
              <a:spcAft>
                <a:spcPts val="0"/>
              </a:spcAft>
              <a:buNone/>
            </a:pPr>
            <a:r>
              <a:rPr lang="en-US">
                <a:solidFill>
                  <a:srgbClr val="FFFFFF"/>
                </a:solidFill>
              </a:rPr>
              <a:t>This is the most important part for us!</a:t>
            </a:r>
            <a:endParaRPr>
              <a:solidFill>
                <a:srgbClr val="FFFFFF"/>
              </a:solidFill>
            </a:endParaRPr>
          </a:p>
          <a:p>
            <a:pPr indent="-381000" lvl="0" marL="342900" rtl="0" algn="l">
              <a:spcBef>
                <a:spcPts val="1200"/>
              </a:spcBef>
              <a:spcAft>
                <a:spcPts val="0"/>
              </a:spcAft>
              <a:buClr>
                <a:srgbClr val="FFFFFF"/>
              </a:buClr>
              <a:buSzPts val="2400"/>
              <a:buChar char="●"/>
            </a:pPr>
            <a:r>
              <a:rPr lang="en-US">
                <a:solidFill>
                  <a:srgbClr val="FFFFFF"/>
                </a:solidFill>
              </a:rPr>
              <a:t>The more candid you are with your feedback, the more we can improve this presentation.</a:t>
            </a:r>
            <a:endParaRPr>
              <a:solidFill>
                <a:srgbClr val="FFFFFF"/>
              </a:solidFill>
            </a:endParaRPr>
          </a:p>
          <a:p>
            <a:pPr indent="-381000" lvl="0" marL="342900" rtl="0" algn="l">
              <a:spcBef>
                <a:spcPts val="1200"/>
              </a:spcBef>
              <a:spcAft>
                <a:spcPts val="1200"/>
              </a:spcAft>
              <a:buClr>
                <a:srgbClr val="FFFFFF"/>
              </a:buClr>
              <a:buSzPts val="2400"/>
              <a:buChar char="●"/>
            </a:pPr>
            <a:r>
              <a:rPr lang="en-US">
                <a:solidFill>
                  <a:srgbClr val="FFFFFF"/>
                </a:solidFill>
              </a:rPr>
              <a:t>Thank you for participating and we will stay to answer any further questions you may have!</a:t>
            </a:r>
            <a:endParaRPr>
              <a:solidFill>
                <a:srgbClr val="FFFFFF"/>
              </a:solidFill>
            </a:endParaRPr>
          </a:p>
        </p:txBody>
      </p:sp>
      <p:pic>
        <p:nvPicPr>
          <p:cNvPr descr="Public domain stock image. Checklist clipboard pen. - PICRYL - Public  Domain Media Search Engine Public Domain Image" id="243" name="Google Shape;243;p40"/>
          <p:cNvPicPr preferRelativeResize="0"/>
          <p:nvPr/>
        </p:nvPicPr>
        <p:blipFill>
          <a:blip r:embed="rId3">
            <a:alphaModFix/>
          </a:blip>
          <a:stretch>
            <a:fillRect/>
          </a:stretch>
        </p:blipFill>
        <p:spPr>
          <a:xfrm>
            <a:off x="5664023" y="442450"/>
            <a:ext cx="3022775" cy="4002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